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1"/>
  </p:notesMasterIdLst>
  <p:sldIdLst>
    <p:sldId id="283" r:id="rId2"/>
    <p:sldId id="268" r:id="rId3"/>
    <p:sldId id="287" r:id="rId4"/>
    <p:sldId id="288" r:id="rId5"/>
    <p:sldId id="293" r:id="rId6"/>
    <p:sldId id="296" r:id="rId7"/>
    <p:sldId id="295" r:id="rId8"/>
    <p:sldId id="291" r:id="rId9"/>
    <p:sldId id="289" r:id="rId10"/>
    <p:sldId id="292" r:id="rId11"/>
    <p:sldId id="290" r:id="rId12"/>
    <p:sldId id="302" r:id="rId13"/>
    <p:sldId id="303" r:id="rId14"/>
    <p:sldId id="304" r:id="rId15"/>
    <p:sldId id="307" r:id="rId16"/>
    <p:sldId id="308" r:id="rId17"/>
    <p:sldId id="309" r:id="rId18"/>
    <p:sldId id="310" r:id="rId19"/>
    <p:sldId id="306" r:id="rId20"/>
    <p:sldId id="311" r:id="rId21"/>
    <p:sldId id="312" r:id="rId22"/>
    <p:sldId id="313" r:id="rId23"/>
    <p:sldId id="314" r:id="rId24"/>
    <p:sldId id="256" r:id="rId25"/>
    <p:sldId id="257" r:id="rId26"/>
    <p:sldId id="258" r:id="rId27"/>
    <p:sldId id="259" r:id="rId28"/>
    <p:sldId id="260" r:id="rId29"/>
    <p:sldId id="261" r:id="rId30"/>
    <p:sldId id="262" r:id="rId31"/>
    <p:sldId id="264" r:id="rId32"/>
    <p:sldId id="265" r:id="rId33"/>
    <p:sldId id="266" r:id="rId34"/>
    <p:sldId id="267" r:id="rId35"/>
    <p:sldId id="269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80" r:id="rId46"/>
    <p:sldId id="316" r:id="rId47"/>
    <p:sldId id="317" r:id="rId48"/>
    <p:sldId id="318" r:id="rId49"/>
    <p:sldId id="319" r:id="rId50"/>
    <p:sldId id="320" r:id="rId51"/>
    <p:sldId id="337" r:id="rId52"/>
    <p:sldId id="322" r:id="rId53"/>
    <p:sldId id="323" r:id="rId54"/>
    <p:sldId id="324" r:id="rId55"/>
    <p:sldId id="325" r:id="rId56"/>
    <p:sldId id="326" r:id="rId57"/>
    <p:sldId id="338" r:id="rId58"/>
    <p:sldId id="339" r:id="rId59"/>
    <p:sldId id="281" r:id="rId60"/>
    <p:sldId id="282" r:id="rId61"/>
    <p:sldId id="340" r:id="rId62"/>
    <p:sldId id="284" r:id="rId63"/>
    <p:sldId id="285" r:id="rId64"/>
    <p:sldId id="286" r:id="rId65"/>
    <p:sldId id="341" r:id="rId66"/>
    <p:sldId id="342" r:id="rId67"/>
    <p:sldId id="343" r:id="rId68"/>
    <p:sldId id="344" r:id="rId69"/>
    <p:sldId id="345" r:id="rId70"/>
  </p:sldIdLst>
  <p:sldSz cx="18288000" cy="10287000"/>
  <p:notesSz cx="10287000" cy="18288000"/>
  <p:embeddedFontLst>
    <p:embeddedFont>
      <p:font typeface="KoPubWorld돋움체 Bold" panose="00000800000000000000" pitchFamily="2" charset="-127"/>
      <p:bold r:id="rId72"/>
    </p:embeddedFont>
    <p:embeddedFont>
      <p:font typeface="KoPubWorld돋움체 Light" panose="00000300000000000000" pitchFamily="2" charset="-127"/>
      <p:regular r:id="rId73"/>
    </p:embeddedFont>
    <p:embeddedFont>
      <p:font typeface="KoPubWorld돋움체 Medium" panose="00000600000000000000" pitchFamily="2" charset="-127"/>
      <p:regular r:id="rId74"/>
    </p:embeddedFont>
    <p:embeddedFont>
      <p:font typeface="KoPub돋움체 Medium" panose="02020603020101020101" pitchFamily="18" charset="-127"/>
      <p:regular r:id="rId75"/>
    </p:embeddedFont>
    <p:embeddedFont>
      <p:font typeface="ONE 모바일고딕 OTF Bold" panose="00000800000000000000" pitchFamily="50" charset="-127"/>
      <p:bold r:id="rId76"/>
    </p:embeddedFont>
    <p:embeddedFont>
      <p:font typeface="ONE 모바일고딕 OTF Regular" panose="00000500000000000000" pitchFamily="50" charset="-127"/>
      <p:regular r:id="rId77"/>
    </p:embeddedFont>
    <p:embeddedFont>
      <p:font typeface="ONE 모바일고딕 Title OTF" panose="00000500000000000000" pitchFamily="50" charset="-127"/>
      <p:regular r:id="rId78"/>
    </p:embeddedFont>
    <p:embeddedFont>
      <p:font typeface="맑은 고딕" panose="020B0503020000020004" pitchFamily="50" charset="-127"/>
      <p:regular r:id="rId79"/>
      <p:bold r:id="rId80"/>
    </p:embeddedFont>
    <p:embeddedFont>
      <p:font typeface="Cambria Math" panose="02040503050406030204" pitchFamily="18" charset="0"/>
      <p:regular r:id="rId81"/>
    </p:embeddedFont>
    <p:embeddedFont>
      <p:font typeface="Consolas" panose="020B0609020204030204" pitchFamily="49" charset="0"/>
      <p:regular r:id="rId82"/>
      <p:bold r:id="rId83"/>
      <p:italic r:id="rId84"/>
      <p:boldItalic r:id="rId8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B4F"/>
    <a:srgbClr val="008000"/>
    <a:srgbClr val="486F51"/>
    <a:srgbClr val="99FF66"/>
    <a:srgbClr val="497052"/>
    <a:srgbClr val="F3F3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303" autoAdjust="0"/>
  </p:normalViewPr>
  <p:slideViewPr>
    <p:cSldViewPr>
      <p:cViewPr varScale="1">
        <p:scale>
          <a:sx n="53" d="100"/>
          <a:sy n="53" d="100"/>
        </p:scale>
        <p:origin x="80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3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font" Target="fonts/font1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4A6A8A-C6C2-44E0-9429-9C687D8FF912}" type="datetimeFigureOut">
              <a:rPr lang="ko-KR" altLang="en-US" smtClean="0"/>
              <a:t>2024-02-01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075B47-E424-4BCB-991B-9F0550F6BD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58689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075B47-E424-4BCB-991B-9F0550F6BDD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60450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8A15-54B6-4110-BAC1-DD36A64F78D7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08276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FD5B4-CFBE-6647-89C1-8989EE087D6F}" type="slidenum">
              <a:rPr kumimoji="1" lang="ko-Kore-KR" altLang="en-US" smtClean="0"/>
              <a:t>57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728681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4FD5B4-CFBE-6647-89C1-8989EE087D6F}" type="slidenum">
              <a:rPr kumimoji="1" lang="ko-Kore-KR" altLang="en-US" smtClean="0"/>
              <a:t>62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0156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8A15-54B6-4110-BAC1-DD36A64F78D7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6565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8A15-54B6-4110-BAC1-DD36A64F78D7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5746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8A15-54B6-4110-BAC1-DD36A64F78D7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61316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8A15-54B6-4110-BAC1-DD36A64F78D7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60910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8A15-54B6-4110-BAC1-DD36A64F78D7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03187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8A15-54B6-4110-BAC1-DD36A64F78D7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243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8A15-54B6-4110-BAC1-DD36A64F78D7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9432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C98A15-54B6-4110-BAC1-DD36A64F78D7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79669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2/1/2024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gif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2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3.png"/><Relationship Id="rId10" Type="http://schemas.openxmlformats.org/officeDocument/2006/relationships/image" Target="../media/image28.png"/><Relationship Id="rId4" Type="http://schemas.openxmlformats.org/officeDocument/2006/relationships/image" Target="../media/image2.png"/><Relationship Id="rId9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7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39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11" Type="http://schemas.openxmlformats.org/officeDocument/2006/relationships/image" Target="../media/image40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.png"/><Relationship Id="rId9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7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41.png"/><Relationship Id="rId4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gif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5" Type="http://schemas.openxmlformats.org/officeDocument/2006/relationships/image" Target="../media/image59.png"/><Relationship Id="rId10" Type="http://schemas.openxmlformats.org/officeDocument/2006/relationships/image" Target="../media/image54.png"/><Relationship Id="rId4" Type="http://schemas.openxmlformats.org/officeDocument/2006/relationships/image" Target="../media/image3.png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46.pn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6.png"/><Relationship Id="rId4" Type="http://schemas.openxmlformats.org/officeDocument/2006/relationships/image" Target="../media/image3.png"/><Relationship Id="rId9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7.png"/><Relationship Id="rId4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46.png"/><Relationship Id="rId7" Type="http://schemas.openxmlformats.org/officeDocument/2006/relationships/image" Target="../media/image6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69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46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73.png"/><Relationship Id="rId4" Type="http://schemas.openxmlformats.org/officeDocument/2006/relationships/image" Target="../media/image3.png"/><Relationship Id="rId9" Type="http://schemas.openxmlformats.org/officeDocument/2006/relationships/image" Target="../media/image7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6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77.png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46.png"/><Relationship Id="rId7" Type="http://schemas.openxmlformats.org/officeDocument/2006/relationships/image" Target="../media/image7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77.png"/><Relationship Id="rId4" Type="http://schemas.openxmlformats.org/officeDocument/2006/relationships/image" Target="../media/image3.png"/><Relationship Id="rId9" Type="http://schemas.openxmlformats.org/officeDocument/2006/relationships/image" Target="../media/image7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46.png"/><Relationship Id="rId7" Type="http://schemas.openxmlformats.org/officeDocument/2006/relationships/image" Target="../media/image8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3.png"/><Relationship Id="rId9" Type="http://schemas.openxmlformats.org/officeDocument/2006/relationships/image" Target="../media/image8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4.png"/><Relationship Id="rId18" Type="http://schemas.openxmlformats.org/officeDocument/2006/relationships/image" Target="../media/image99.png"/><Relationship Id="rId3" Type="http://schemas.openxmlformats.org/officeDocument/2006/relationships/image" Target="../media/image46.png"/><Relationship Id="rId21" Type="http://schemas.openxmlformats.org/officeDocument/2006/relationships/image" Target="../media/image100.png"/><Relationship Id="rId7" Type="http://schemas.openxmlformats.org/officeDocument/2006/relationships/image" Target="../media/image89.png"/><Relationship Id="rId12" Type="http://schemas.openxmlformats.org/officeDocument/2006/relationships/image" Target="../media/image93.png"/><Relationship Id="rId17" Type="http://schemas.openxmlformats.org/officeDocument/2006/relationships/image" Target="../media/image98.png"/><Relationship Id="rId2" Type="http://schemas.openxmlformats.org/officeDocument/2006/relationships/image" Target="../media/image1.png"/><Relationship Id="rId16" Type="http://schemas.openxmlformats.org/officeDocument/2006/relationships/image" Target="../media/image97.pn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92.png"/><Relationship Id="rId5" Type="http://schemas.openxmlformats.org/officeDocument/2006/relationships/image" Target="../media/image83.png"/><Relationship Id="rId15" Type="http://schemas.openxmlformats.org/officeDocument/2006/relationships/image" Target="../media/image96.png"/><Relationship Id="rId10" Type="http://schemas.openxmlformats.org/officeDocument/2006/relationships/image" Target="../media/image91.png"/><Relationship Id="rId19" Type="http://schemas.openxmlformats.org/officeDocument/2006/relationships/image" Target="../media/image87.png"/><Relationship Id="rId4" Type="http://schemas.openxmlformats.org/officeDocument/2006/relationships/image" Target="../media/image3.png"/><Relationship Id="rId9" Type="http://schemas.openxmlformats.org/officeDocument/2006/relationships/image" Target="../media/image90.png"/><Relationship Id="rId14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46.png"/><Relationship Id="rId7" Type="http://schemas.openxmlformats.org/officeDocument/2006/relationships/image" Target="../media/image10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102.png"/><Relationship Id="rId4" Type="http://schemas.openxmlformats.org/officeDocument/2006/relationships/image" Target="../media/image3.png"/><Relationship Id="rId9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8.png"/><Relationship Id="rId3" Type="http://schemas.openxmlformats.org/officeDocument/2006/relationships/image" Target="../media/image46.png"/><Relationship Id="rId7" Type="http://schemas.openxmlformats.org/officeDocument/2006/relationships/image" Target="../media/image104.png"/><Relationship Id="rId12" Type="http://schemas.openxmlformats.org/officeDocument/2006/relationships/image" Target="../media/image105.png"/><Relationship Id="rId17" Type="http://schemas.openxmlformats.org/officeDocument/2006/relationships/image" Target="../media/image106.png"/><Relationship Id="rId2" Type="http://schemas.openxmlformats.org/officeDocument/2006/relationships/image" Target="../media/image1.png"/><Relationship Id="rId16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4.png"/><Relationship Id="rId11" Type="http://schemas.openxmlformats.org/officeDocument/2006/relationships/image" Target="../media/image95.png"/><Relationship Id="rId5" Type="http://schemas.openxmlformats.org/officeDocument/2006/relationships/image" Target="../media/image103.png"/><Relationship Id="rId15" Type="http://schemas.openxmlformats.org/officeDocument/2006/relationships/image" Target="../media/image87.png"/><Relationship Id="rId10" Type="http://schemas.openxmlformats.org/officeDocument/2006/relationships/image" Target="../media/image93.png"/><Relationship Id="rId4" Type="http://schemas.openxmlformats.org/officeDocument/2006/relationships/image" Target="../media/image3.png"/><Relationship Id="rId9" Type="http://schemas.openxmlformats.org/officeDocument/2006/relationships/image" Target="../media/image91.png"/><Relationship Id="rId14" Type="http://schemas.openxmlformats.org/officeDocument/2006/relationships/image" Target="../media/image9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2.png"/><Relationship Id="rId3" Type="http://schemas.openxmlformats.org/officeDocument/2006/relationships/image" Target="../media/image46.png"/><Relationship Id="rId7" Type="http://schemas.openxmlformats.org/officeDocument/2006/relationships/image" Target="../media/image107.png"/><Relationship Id="rId12" Type="http://schemas.openxmlformats.org/officeDocument/2006/relationships/image" Target="../media/image111.png"/><Relationship Id="rId17" Type="http://schemas.openxmlformats.org/officeDocument/2006/relationships/image" Target="../media/image116.png"/><Relationship Id="rId2" Type="http://schemas.openxmlformats.org/officeDocument/2006/relationships/image" Target="../media/image1.png"/><Relationship Id="rId16" Type="http://schemas.openxmlformats.org/officeDocument/2006/relationships/image" Target="../media/image1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87.png"/><Relationship Id="rId5" Type="http://schemas.openxmlformats.org/officeDocument/2006/relationships/image" Target="../media/image84.png"/><Relationship Id="rId15" Type="http://schemas.openxmlformats.org/officeDocument/2006/relationships/image" Target="../media/image114.png"/><Relationship Id="rId10" Type="http://schemas.openxmlformats.org/officeDocument/2006/relationships/image" Target="../media/image110.png"/><Relationship Id="rId4" Type="http://schemas.openxmlformats.org/officeDocument/2006/relationships/image" Target="../media/image3.png"/><Relationship Id="rId9" Type="http://schemas.openxmlformats.org/officeDocument/2006/relationships/image" Target="../media/image109.png"/><Relationship Id="rId14" Type="http://schemas.openxmlformats.org/officeDocument/2006/relationships/image" Target="../media/image11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22.png"/><Relationship Id="rId18" Type="http://schemas.openxmlformats.org/officeDocument/2006/relationships/image" Target="../media/image127.png"/><Relationship Id="rId3" Type="http://schemas.openxmlformats.org/officeDocument/2006/relationships/image" Target="../media/image46.png"/><Relationship Id="rId21" Type="http://schemas.openxmlformats.org/officeDocument/2006/relationships/image" Target="../media/image113.png"/><Relationship Id="rId7" Type="http://schemas.openxmlformats.org/officeDocument/2006/relationships/image" Target="../media/image107.png"/><Relationship Id="rId12" Type="http://schemas.openxmlformats.org/officeDocument/2006/relationships/image" Target="../media/image121.png"/><Relationship Id="rId17" Type="http://schemas.openxmlformats.org/officeDocument/2006/relationships/image" Target="../media/image126.png"/><Relationship Id="rId2" Type="http://schemas.openxmlformats.org/officeDocument/2006/relationships/image" Target="../media/image1.png"/><Relationship Id="rId16" Type="http://schemas.openxmlformats.org/officeDocument/2006/relationships/image" Target="../media/image125.png"/><Relationship Id="rId20" Type="http://schemas.openxmlformats.org/officeDocument/2006/relationships/image" Target="../media/image1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20.png"/><Relationship Id="rId5" Type="http://schemas.openxmlformats.org/officeDocument/2006/relationships/image" Target="../media/image117.png"/><Relationship Id="rId15" Type="http://schemas.openxmlformats.org/officeDocument/2006/relationships/image" Target="../media/image124.png"/><Relationship Id="rId23" Type="http://schemas.openxmlformats.org/officeDocument/2006/relationships/image" Target="../media/image130.png"/><Relationship Id="rId10" Type="http://schemas.openxmlformats.org/officeDocument/2006/relationships/image" Target="../media/image119.png"/><Relationship Id="rId19" Type="http://schemas.openxmlformats.org/officeDocument/2006/relationships/image" Target="../media/image128.png"/><Relationship Id="rId4" Type="http://schemas.openxmlformats.org/officeDocument/2006/relationships/image" Target="../media/image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22.png"/><Relationship Id="rId18" Type="http://schemas.openxmlformats.org/officeDocument/2006/relationships/image" Target="../media/image132.png"/><Relationship Id="rId26" Type="http://schemas.openxmlformats.org/officeDocument/2006/relationships/image" Target="../media/image128.png"/><Relationship Id="rId3" Type="http://schemas.openxmlformats.org/officeDocument/2006/relationships/image" Target="../media/image46.png"/><Relationship Id="rId21" Type="http://schemas.openxmlformats.org/officeDocument/2006/relationships/image" Target="../media/image135.png"/><Relationship Id="rId7" Type="http://schemas.openxmlformats.org/officeDocument/2006/relationships/image" Target="../media/image107.png"/><Relationship Id="rId12" Type="http://schemas.openxmlformats.org/officeDocument/2006/relationships/image" Target="../media/image121.png"/><Relationship Id="rId17" Type="http://schemas.openxmlformats.org/officeDocument/2006/relationships/image" Target="../media/image131.png"/><Relationship Id="rId25" Type="http://schemas.openxmlformats.org/officeDocument/2006/relationships/image" Target="../media/image127.png"/><Relationship Id="rId2" Type="http://schemas.openxmlformats.org/officeDocument/2006/relationships/image" Target="../media/image1.png"/><Relationship Id="rId16" Type="http://schemas.openxmlformats.org/officeDocument/2006/relationships/image" Target="../media/image125.png"/><Relationship Id="rId20" Type="http://schemas.openxmlformats.org/officeDocument/2006/relationships/image" Target="../media/image134.png"/><Relationship Id="rId29" Type="http://schemas.openxmlformats.org/officeDocument/2006/relationships/image" Target="../media/image1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20.png"/><Relationship Id="rId24" Type="http://schemas.openxmlformats.org/officeDocument/2006/relationships/image" Target="../media/image126.png"/><Relationship Id="rId32" Type="http://schemas.openxmlformats.org/officeDocument/2006/relationships/image" Target="../media/image138.png"/><Relationship Id="rId5" Type="http://schemas.openxmlformats.org/officeDocument/2006/relationships/image" Target="../media/image117.png"/><Relationship Id="rId15" Type="http://schemas.openxmlformats.org/officeDocument/2006/relationships/image" Target="../media/image124.png"/><Relationship Id="rId23" Type="http://schemas.openxmlformats.org/officeDocument/2006/relationships/image" Target="../media/image136.png"/><Relationship Id="rId28" Type="http://schemas.openxmlformats.org/officeDocument/2006/relationships/image" Target="../media/image113.png"/><Relationship Id="rId10" Type="http://schemas.openxmlformats.org/officeDocument/2006/relationships/image" Target="../media/image119.png"/><Relationship Id="rId19" Type="http://schemas.openxmlformats.org/officeDocument/2006/relationships/image" Target="../media/image133.png"/><Relationship Id="rId31" Type="http://schemas.openxmlformats.org/officeDocument/2006/relationships/image" Target="../media/image137.png"/><Relationship Id="rId4" Type="http://schemas.openxmlformats.org/officeDocument/2006/relationships/image" Target="../media/image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97.png"/><Relationship Id="rId27" Type="http://schemas.openxmlformats.org/officeDocument/2006/relationships/image" Target="../media/image112.png"/><Relationship Id="rId30" Type="http://schemas.openxmlformats.org/officeDocument/2006/relationships/image" Target="../media/image13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22.png"/><Relationship Id="rId18" Type="http://schemas.openxmlformats.org/officeDocument/2006/relationships/image" Target="../media/image113.png"/><Relationship Id="rId3" Type="http://schemas.openxmlformats.org/officeDocument/2006/relationships/image" Target="../media/image46.png"/><Relationship Id="rId21" Type="http://schemas.openxmlformats.org/officeDocument/2006/relationships/image" Target="../media/image139.png"/><Relationship Id="rId7" Type="http://schemas.openxmlformats.org/officeDocument/2006/relationships/image" Target="../media/image107.png"/><Relationship Id="rId12" Type="http://schemas.openxmlformats.org/officeDocument/2006/relationships/image" Target="../media/image121.png"/><Relationship Id="rId17" Type="http://schemas.openxmlformats.org/officeDocument/2006/relationships/image" Target="../media/image112.png"/><Relationship Id="rId2" Type="http://schemas.openxmlformats.org/officeDocument/2006/relationships/image" Target="../media/image1.png"/><Relationship Id="rId16" Type="http://schemas.openxmlformats.org/officeDocument/2006/relationships/image" Target="../media/image128.png"/><Relationship Id="rId20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1.png"/><Relationship Id="rId11" Type="http://schemas.openxmlformats.org/officeDocument/2006/relationships/image" Target="../media/image120.png"/><Relationship Id="rId5" Type="http://schemas.openxmlformats.org/officeDocument/2006/relationships/image" Target="../media/image117.png"/><Relationship Id="rId15" Type="http://schemas.openxmlformats.org/officeDocument/2006/relationships/image" Target="../media/image127.png"/><Relationship Id="rId10" Type="http://schemas.openxmlformats.org/officeDocument/2006/relationships/image" Target="../media/image119.png"/><Relationship Id="rId19" Type="http://schemas.openxmlformats.org/officeDocument/2006/relationships/image" Target="../media/image129.png"/><Relationship Id="rId4" Type="http://schemas.openxmlformats.org/officeDocument/2006/relationships/image" Target="../media/image3.png"/><Relationship Id="rId9" Type="http://schemas.openxmlformats.org/officeDocument/2006/relationships/image" Target="../media/image118.png"/><Relationship Id="rId14" Type="http://schemas.openxmlformats.org/officeDocument/2006/relationships/image" Target="../media/image123.png"/><Relationship Id="rId22" Type="http://schemas.openxmlformats.org/officeDocument/2006/relationships/image" Target="../media/image11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1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71.png"/><Relationship Id="rId4" Type="http://schemas.openxmlformats.org/officeDocument/2006/relationships/image" Target="../media/image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46.png"/><Relationship Id="rId7" Type="http://schemas.openxmlformats.org/officeDocument/2006/relationships/image" Target="../media/image1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11" Type="http://schemas.openxmlformats.org/officeDocument/2006/relationships/image" Target="../media/image148.png"/><Relationship Id="rId5" Type="http://schemas.openxmlformats.org/officeDocument/2006/relationships/image" Target="../media/image142.png"/><Relationship Id="rId10" Type="http://schemas.openxmlformats.org/officeDocument/2006/relationships/image" Target="../media/image147.png"/><Relationship Id="rId4" Type="http://schemas.openxmlformats.org/officeDocument/2006/relationships/image" Target="../media/image3.png"/><Relationship Id="rId9" Type="http://schemas.openxmlformats.org/officeDocument/2006/relationships/image" Target="../media/image14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3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5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torch.org/docs/stable/generated/torch.nn.Conv2d.htm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pytorch.org/docs/stable/_modules/torch/nn/modules/pooling.html#MaxPool1d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ww.youtube.com/watch?v=m61OSJfxL0U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arxiv.org/abs/1502.03167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@LeeJoonseok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2.png"/><Relationship Id="rId7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3.pn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67511" y="-4865499"/>
            <a:ext cx="36023022" cy="20017998"/>
            <a:chOff x="-8868654" y="-4866142"/>
            <a:chExt cx="36023022" cy="2001799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8868654" y="-4866142"/>
              <a:ext cx="36023022" cy="20017998"/>
              <a:chOff x="-8868654" y="-4866142"/>
              <a:chExt cx="36023022" cy="200179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3945" y="4628505"/>
            <a:ext cx="17997824" cy="14286"/>
            <a:chOff x="143945" y="4628505"/>
            <a:chExt cx="17997824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45" y="4628505"/>
              <a:ext cx="17997824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945" y="6042745"/>
            <a:ext cx="17997824" cy="14286"/>
            <a:chOff x="143945" y="6042745"/>
            <a:chExt cx="1799782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45" y="6042745"/>
              <a:ext cx="1799782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85224" y="3388121"/>
            <a:ext cx="17715266" cy="424731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1800"/>
              </a:spcAft>
            </a:pPr>
            <a:endParaRPr lang="en-US" altLang="ko-KR" sz="8000" b="1" kern="0" spc="-100" dirty="0">
              <a:solidFill>
                <a:srgbClr val="4B7455"/>
              </a:solidFill>
              <a:latin typeface="+mn-ea"/>
            </a:endParaRPr>
          </a:p>
          <a:p>
            <a:pPr algn="ctr">
              <a:spcAft>
                <a:spcPts val="1800"/>
              </a:spcAft>
            </a:pPr>
            <a:r>
              <a:rPr lang="en-US" altLang="ko-KR" sz="8000" b="1" kern="0" spc="-100" dirty="0">
                <a:solidFill>
                  <a:srgbClr val="4B745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</a:t>
            </a:r>
            <a:endParaRPr lang="en-US" altLang="ko-KR" sz="1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Aft>
                <a:spcPts val="1800"/>
              </a:spcAft>
            </a:pPr>
            <a:endParaRPr lang="en-US" sz="8000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73937" y="8675767"/>
            <a:ext cx="614012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rgbClr val="4B7455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최시훈</a:t>
            </a:r>
            <a:endParaRPr lang="en-US" altLang="ko-KR" sz="2000" dirty="0">
              <a:solidFill>
                <a:srgbClr val="4B7455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 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등장배경</a:t>
            </a:r>
            <a:endParaRPr lang="en-US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77E0AB56-A661-5FC3-9E8C-89D03B99AC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3999" y="2354737"/>
            <a:ext cx="10800001" cy="5715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6">
            <a:extLst>
              <a:ext uri="{FF2B5EF4-FFF2-40B4-BE49-F238E27FC236}">
                <a16:creationId xmlns:a16="http://schemas.microsoft.com/office/drawing/2014/main" id="{E7F95526-4A56-00A8-76FE-313285CFB10F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인간의 시신경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4040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51FB9F31-F463-33AC-6A0A-BB9083DD2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186447"/>
            <a:ext cx="11306675" cy="263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bject 26">
            <a:extLst>
              <a:ext uri="{FF2B5EF4-FFF2-40B4-BE49-F238E27FC236}">
                <a16:creationId xmlns:a16="http://schemas.microsoft.com/office/drawing/2014/main" id="{98A97DAB-DCE8-D832-8EEF-04BCED748BA0}"/>
              </a:ext>
            </a:extLst>
          </p:cNvPr>
          <p:cNvSpPr txBox="1"/>
          <p:nvPr/>
        </p:nvSpPr>
        <p:spPr>
          <a:xfrm>
            <a:off x="3733800" y="6229270"/>
            <a:ext cx="10620654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 함수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f, g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가운데 하나의 함수를 반전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(reverse),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전이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(shift)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시킨 다음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다른 하나의 함수와 곱한 결과를 적분하는 것을 의미한다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A0E762B9-11DF-DF42-A8EE-E49A1C6A6191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0" name="Object 26">
            <a:extLst>
              <a:ext uri="{FF2B5EF4-FFF2-40B4-BE49-F238E27FC236}">
                <a16:creationId xmlns:a16="http://schemas.microsoft.com/office/drawing/2014/main" id="{D9F3D77C-D250-8040-80D0-17D8668D2CB0}"/>
              </a:ext>
            </a:extLst>
          </p:cNvPr>
          <p:cNvSpPr txBox="1"/>
          <p:nvPr/>
        </p:nvSpPr>
        <p:spPr>
          <a:xfrm>
            <a:off x="3733800" y="7643558"/>
            <a:ext cx="106206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독립인 두 확률분포의 합을 구할 때 사용함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22596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A0E762B9-11DF-DF42-A8EE-E49A1C6A6191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C4B830-F7AC-B2C6-6639-6A38B00A091F}"/>
                  </a:ext>
                </a:extLst>
              </p:cNvPr>
              <p:cNvSpPr txBox="1"/>
              <p:nvPr/>
            </p:nvSpPr>
            <p:spPr>
              <a:xfrm>
                <a:off x="602913" y="2478042"/>
                <a:ext cx="7743833" cy="676614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pt-BR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altLang="ko-KR" sz="40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begChr m:val="{"/>
                          <m:endChr m:val="}"/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𝑋𝑌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∬"/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𝑌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𝑑𝑥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  <m:r>
                        <a:rPr lang="en-US" altLang="ko-KR" sz="4000" b="0" i="0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ko-KR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ko-KR" altLang="en-US" sz="4000"/>
                            <m:t>∞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ko-KR" altLang="en-US" sz="4000"/>
                            <m:t>∞</m:t>
                          </m:r>
                        </m:sup>
                        <m:e>
                          <m:nary>
                            <m:nary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nor/>
                                </m:rPr>
                                <a:rPr lang="en-US" altLang="ko-KR" sz="4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ko-KR" altLang="en-US" sz="4000"/>
                                <m:t>∞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en-US" altLang="ko-KR" sz="400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nor/>
                                </m:rPr>
                                <a:rPr lang="en-US" altLang="ko-KR" sz="40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en-US" altLang="ko-KR" sz="40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sz="40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d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𝑑𝑥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𝑑𝑦</m:t>
                              </m:r>
                            </m:e>
                          </m:nary>
                        </m:e>
                      </m:nary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ko-KR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ko-KR" altLang="en-US" sz="4000"/>
                            <m:t>∞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ko-KR" altLang="en-US" sz="4000"/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ko-KR" altLang="en-US" sz="40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8C4B830-F7AC-B2C6-6639-6A38B00A09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13" y="2478042"/>
                <a:ext cx="7743833" cy="67661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26">
            <a:extLst>
              <a:ext uri="{FF2B5EF4-FFF2-40B4-BE49-F238E27FC236}">
                <a16:creationId xmlns:a16="http://schemas.microsoft.com/office/drawing/2014/main" id="{84C28727-59DC-4D34-7541-8B1D4DC2C0CD}"/>
              </a:ext>
            </a:extLst>
          </p:cNvPr>
          <p:cNvSpPr txBox="1"/>
          <p:nvPr/>
        </p:nvSpPr>
        <p:spPr>
          <a:xfrm>
            <a:off x="2286183" y="1540866"/>
            <a:ext cx="106206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X, Y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음이 아닌 독립 확률 변수라고 할 때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FE935D-97C0-28F1-2C8F-1236716578AF}"/>
                  </a:ext>
                </a:extLst>
              </p:cNvPr>
              <p:cNvSpPr txBox="1"/>
              <p:nvPr/>
            </p:nvSpPr>
            <p:spPr>
              <a:xfrm>
                <a:off x="8291167" y="2441165"/>
                <a:ext cx="8839200" cy="59816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sub>
                      </m:sSub>
                      <m:d>
                        <m:dPr>
                          <m:ctrlPr>
                            <a:rPr lang="pt-BR" altLang="ko-KR" sz="4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pt-BR" altLang="ko-KR" sz="4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altLang="ko-KR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altLang="ko-KR" sz="4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pt-BR" altLang="ko-KR" sz="400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altLang="ko-KR" sz="40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nary>
                        <m:nary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ko-KR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ko-KR" altLang="en-US" sz="4000"/>
                            <m:t>∞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ko-KR" altLang="en-US" sz="4000"/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altLang="ko-KR" sz="4000" i="1" dirty="0">
                  <a:latin typeface="Cambria Math" panose="02040503050406030204" pitchFamily="18" charset="0"/>
                </a:endParaRPr>
              </a:p>
              <a:p>
                <a:endParaRPr lang="en-US" altLang="ko-KR" sz="4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US" altLang="ko-KR" sz="40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ko-KR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ko-KR" altLang="en-US" sz="4000"/>
                            <m:t>∞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ko-KR" altLang="en-US" sz="4000"/>
                            <m:t>∞</m:t>
                          </m:r>
                        </m:sup>
                        <m:e>
                          <m:f>
                            <m:fPr>
                              <m:ctrlPr>
                                <a:rPr lang="pt-BR" altLang="ko-KR" sz="40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altLang="ko-KR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num>
                            <m:den>
                              <m:r>
                                <a:rPr lang="pt-BR" altLang="ko-KR" sz="40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en-US" altLang="ko-KR" sz="4000" i="1" dirty="0">
                  <a:latin typeface="Cambria Math" panose="02040503050406030204" pitchFamily="18" charset="0"/>
                </a:endParaRPr>
              </a:p>
              <a:p>
                <a:endParaRPr lang="en-US" altLang="ko-KR" sz="40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altLang="ko-KR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en-US" altLang="ko-KR" sz="4000" dirty="0" smtClean="0"/>
                        <m:t> </m:t>
                      </m:r>
                      <m:nary>
                        <m:naryPr>
                          <m:ctrlPr>
                            <a:rPr lang="en-US" altLang="ko-KR" sz="4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nor/>
                            </m:rPr>
                            <a:rPr lang="en-US" altLang="ko-KR" sz="40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ko-KR" altLang="en-US" sz="4000"/>
                            <m:t>∞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ko-KR" altLang="en-US" sz="4000"/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sSub>
                            <m:sSub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ko-KR" sz="4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altLang="ko-KR" sz="4000" i="1">
                              <a:latin typeface="Cambria Math" panose="02040503050406030204" pitchFamily="18" charset="0"/>
                            </a:rPr>
                            <m:t>𝑑𝑦</m:t>
                          </m:r>
                        </m:e>
                      </m:nary>
                    </m:oMath>
                  </m:oMathPara>
                </a14:m>
                <a:endParaRPr lang="ko-KR" altLang="en-US" sz="4000" dirty="0"/>
              </a:p>
              <a:p>
                <a:endParaRPr lang="en-US" altLang="ko-KR" sz="4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9FE935D-97C0-28F1-2C8F-1236716578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1167" y="2441165"/>
                <a:ext cx="8839200" cy="59816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bject 26">
            <a:extLst>
              <a:ext uri="{FF2B5EF4-FFF2-40B4-BE49-F238E27FC236}">
                <a16:creationId xmlns:a16="http://schemas.microsoft.com/office/drawing/2014/main" id="{081C6E6D-E048-6530-0FEF-A763F84007CA}"/>
              </a:ext>
            </a:extLst>
          </p:cNvPr>
          <p:cNvSpPr txBox="1"/>
          <p:nvPr/>
        </p:nvSpPr>
        <p:spPr>
          <a:xfrm>
            <a:off x="2286183" y="9273284"/>
            <a:ext cx="352191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누적 확률 분포 함수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11" name="Object 26">
            <a:extLst>
              <a:ext uri="{FF2B5EF4-FFF2-40B4-BE49-F238E27FC236}">
                <a16:creationId xmlns:a16="http://schemas.microsoft.com/office/drawing/2014/main" id="{5DF94138-987F-F4CE-332C-E0186A0744B6}"/>
              </a:ext>
            </a:extLst>
          </p:cNvPr>
          <p:cNvSpPr txBox="1"/>
          <p:nvPr/>
        </p:nvSpPr>
        <p:spPr>
          <a:xfrm>
            <a:off x="8810272" y="8720970"/>
            <a:ext cx="854223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누적 </a:t>
            </a:r>
            <a:r>
              <a:rPr lang="ko-KR" altLang="en-US" sz="2800" b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확률 분포 함수를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미분하여 얻는 확률 밀도 함수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703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A0E762B9-11DF-DF42-A8EE-E49A1C6A6191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85BC4244-4821-D87F-A40E-E762012D8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8098" y="2856780"/>
            <a:ext cx="8816588" cy="51528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123B64-FDA0-9212-5FAB-6469F6EFD0C5}"/>
                  </a:ext>
                </a:extLst>
              </p:cNvPr>
              <p:cNvSpPr txBox="1"/>
              <p:nvPr/>
            </p:nvSpPr>
            <p:spPr>
              <a:xfrm>
                <a:off x="12812858" y="2549694"/>
                <a:ext cx="3407728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C123B64-FDA0-9212-5FAB-6469F6EFD0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858" y="2549694"/>
                <a:ext cx="3407728" cy="9251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E95ED7-038B-1D5F-D24B-C5373B775084}"/>
                  </a:ext>
                </a:extLst>
              </p:cNvPr>
              <p:cNvSpPr txBox="1"/>
              <p:nvPr/>
            </p:nvSpPr>
            <p:spPr>
              <a:xfrm>
                <a:off x="12812858" y="4406120"/>
                <a:ext cx="3407728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4E95ED7-038B-1D5F-D24B-C5373B775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858" y="4406120"/>
                <a:ext cx="3407728" cy="92519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12066C-1AC3-1604-9376-957E5940D77D}"/>
                  </a:ext>
                </a:extLst>
              </p:cNvPr>
              <p:cNvSpPr txBox="1"/>
              <p:nvPr/>
            </p:nvSpPr>
            <p:spPr>
              <a:xfrm>
                <a:off x="12812858" y="3474478"/>
                <a:ext cx="3407728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712066C-1AC3-1604-9376-957E5940D7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858" y="3474478"/>
                <a:ext cx="3407728" cy="9251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E70F03-2AA3-1B67-F4D8-E7696264A765}"/>
                  </a:ext>
                </a:extLst>
              </p:cNvPr>
              <p:cNvSpPr txBox="1"/>
              <p:nvPr/>
            </p:nvSpPr>
            <p:spPr>
              <a:xfrm>
                <a:off x="12812858" y="5341567"/>
                <a:ext cx="3407728" cy="9233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=5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E70F03-2AA3-1B67-F4D8-E7696264A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858" y="5341567"/>
                <a:ext cx="3407728" cy="92339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36791D-B6C3-992A-0B00-DF260603E668}"/>
                  </a:ext>
                </a:extLst>
              </p:cNvPr>
              <p:cNvSpPr txBox="1"/>
              <p:nvPr/>
            </p:nvSpPr>
            <p:spPr>
              <a:xfrm>
                <a:off x="12812858" y="7206697"/>
                <a:ext cx="3635354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=12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36</m:t>
                          </m:r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3B36791D-B6C3-992A-0B00-DF260603E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12858" y="7206697"/>
                <a:ext cx="3635354" cy="92519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0D5BE8-731E-1627-4104-4D7CBC11CC10}"/>
                  </a:ext>
                </a:extLst>
              </p:cNvPr>
              <p:cNvSpPr txBox="1"/>
              <p:nvPr/>
            </p:nvSpPr>
            <p:spPr>
              <a:xfrm>
                <a:off x="13992244" y="6409474"/>
                <a:ext cx="896887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4200" b="0" i="1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ko-KR" altLang="en-US" sz="4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00D5BE8-731E-1627-4104-4D7CBC11CC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92244" y="6409474"/>
                <a:ext cx="896887" cy="64633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72222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9990" y="1286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A0E762B9-11DF-DF42-A8EE-E49A1C6A6191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326F1-CD52-9A8C-5DF8-FE29098E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2897459"/>
            <a:ext cx="1524000" cy="152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7DEAB9-3015-9E78-BA53-599B92F81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081" y="2902785"/>
            <a:ext cx="1524000" cy="1524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2891EB-A879-EB05-72C2-8C3F0AB1B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8628" y="2902785"/>
            <a:ext cx="1524000" cy="1524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691458-91BE-CA46-F6E3-8F45AD862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89983" y="2893417"/>
            <a:ext cx="1524000" cy="1524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34BEF1-958F-1507-FFB4-B5D5F04EE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6504" y="2893417"/>
            <a:ext cx="1524000" cy="1524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C2BFACFD-4F2C-6BA1-7ACB-AF9DA777C47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63918" y="2893417"/>
            <a:ext cx="1524000" cy="152400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A4CA26D6-531E-9FBE-BB78-4FF3CB207D6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97837" y="6056716"/>
            <a:ext cx="1524000" cy="152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0ABC104-D69C-4458-9B11-B9C6E29D3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66504" y="6168228"/>
            <a:ext cx="1524000" cy="152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7116C7-90E5-5C08-A220-684FD3109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38969" y="6168228"/>
            <a:ext cx="1524000" cy="1524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3A50BFD-1508-8E62-3658-FD4F671ED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8628" y="6168228"/>
            <a:ext cx="1524000" cy="1524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1D8A79-9F7F-D134-BE6B-F68D44A4E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61552" y="6186201"/>
            <a:ext cx="1524000" cy="1524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FCDF8B19-C65A-0973-8B17-C9CFB99CD4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52" y="6186201"/>
            <a:ext cx="1524000" cy="1524000"/>
          </a:xfrm>
          <a:prstGeom prst="rect">
            <a:avLst/>
          </a:prstGeom>
        </p:spPr>
      </p:pic>
      <p:sp>
        <p:nvSpPr>
          <p:cNvPr id="32" name="Object 26">
            <a:extLst>
              <a:ext uri="{FF2B5EF4-FFF2-40B4-BE49-F238E27FC236}">
                <a16:creationId xmlns:a16="http://schemas.microsoft.com/office/drawing/2014/main" id="{87556D0E-09EB-714D-7657-D5548B3DC7D6}"/>
              </a:ext>
            </a:extLst>
          </p:cNvPr>
          <p:cNvSpPr txBox="1"/>
          <p:nvPr/>
        </p:nvSpPr>
        <p:spPr>
          <a:xfrm>
            <a:off x="1556760" y="4561227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77D48217-7A74-6D9F-3944-D730BDBA9C07}"/>
              </a:ext>
            </a:extLst>
          </p:cNvPr>
          <p:cNvSpPr txBox="1"/>
          <p:nvPr/>
        </p:nvSpPr>
        <p:spPr>
          <a:xfrm>
            <a:off x="4393087" y="4559817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C7F72D74-9F18-256F-E8B4-763F901D78BB}"/>
              </a:ext>
            </a:extLst>
          </p:cNvPr>
          <p:cNvSpPr txBox="1"/>
          <p:nvPr/>
        </p:nvSpPr>
        <p:spPr>
          <a:xfrm>
            <a:off x="7390213" y="4565143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35" name="Object 26">
            <a:extLst>
              <a:ext uri="{FF2B5EF4-FFF2-40B4-BE49-F238E27FC236}">
                <a16:creationId xmlns:a16="http://schemas.microsoft.com/office/drawing/2014/main" id="{D6F6BE2A-7456-07FD-F985-78FEA15E7C82}"/>
              </a:ext>
            </a:extLst>
          </p:cNvPr>
          <p:cNvSpPr txBox="1"/>
          <p:nvPr/>
        </p:nvSpPr>
        <p:spPr>
          <a:xfrm>
            <a:off x="10401715" y="4565143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953E8045-DC71-60D6-63D2-24BDB0AD229B}"/>
              </a:ext>
            </a:extLst>
          </p:cNvPr>
          <p:cNvSpPr txBox="1"/>
          <p:nvPr/>
        </p:nvSpPr>
        <p:spPr>
          <a:xfrm>
            <a:off x="13048354" y="4555247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37" name="Object 26">
            <a:extLst>
              <a:ext uri="{FF2B5EF4-FFF2-40B4-BE49-F238E27FC236}">
                <a16:creationId xmlns:a16="http://schemas.microsoft.com/office/drawing/2014/main" id="{E57F0271-ACDF-4396-E41B-D9FE7D97F725}"/>
              </a:ext>
            </a:extLst>
          </p:cNvPr>
          <p:cNvSpPr txBox="1"/>
          <p:nvPr/>
        </p:nvSpPr>
        <p:spPr>
          <a:xfrm>
            <a:off x="16059856" y="4555247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44" name="Object 26">
            <a:extLst>
              <a:ext uri="{FF2B5EF4-FFF2-40B4-BE49-F238E27FC236}">
                <a16:creationId xmlns:a16="http://schemas.microsoft.com/office/drawing/2014/main" id="{4D73762D-C76A-2AF5-F129-C2D5C2EC12BF}"/>
              </a:ext>
            </a:extLst>
          </p:cNvPr>
          <p:cNvSpPr txBox="1"/>
          <p:nvPr/>
        </p:nvSpPr>
        <p:spPr>
          <a:xfrm>
            <a:off x="1536193" y="7823411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45" name="Object 26">
            <a:extLst>
              <a:ext uri="{FF2B5EF4-FFF2-40B4-BE49-F238E27FC236}">
                <a16:creationId xmlns:a16="http://schemas.microsoft.com/office/drawing/2014/main" id="{7B92E7D6-C3D3-9EE9-1913-29AECE1D6511}"/>
              </a:ext>
            </a:extLst>
          </p:cNvPr>
          <p:cNvSpPr txBox="1"/>
          <p:nvPr/>
        </p:nvSpPr>
        <p:spPr>
          <a:xfrm>
            <a:off x="4372520" y="7822001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46" name="Object 26">
            <a:extLst>
              <a:ext uri="{FF2B5EF4-FFF2-40B4-BE49-F238E27FC236}">
                <a16:creationId xmlns:a16="http://schemas.microsoft.com/office/drawing/2014/main" id="{72142253-09DA-0887-97A7-AFAB51850CF1}"/>
              </a:ext>
            </a:extLst>
          </p:cNvPr>
          <p:cNvSpPr txBox="1"/>
          <p:nvPr/>
        </p:nvSpPr>
        <p:spPr>
          <a:xfrm>
            <a:off x="7369646" y="7827327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47" name="Object 26">
            <a:extLst>
              <a:ext uri="{FF2B5EF4-FFF2-40B4-BE49-F238E27FC236}">
                <a16:creationId xmlns:a16="http://schemas.microsoft.com/office/drawing/2014/main" id="{B342C618-C45A-8A40-8ED7-FCA198820A01}"/>
              </a:ext>
            </a:extLst>
          </p:cNvPr>
          <p:cNvSpPr txBox="1"/>
          <p:nvPr/>
        </p:nvSpPr>
        <p:spPr>
          <a:xfrm>
            <a:off x="10381148" y="7827327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48" name="Object 26">
            <a:extLst>
              <a:ext uri="{FF2B5EF4-FFF2-40B4-BE49-F238E27FC236}">
                <a16:creationId xmlns:a16="http://schemas.microsoft.com/office/drawing/2014/main" id="{FFCA147E-25DC-433E-EB17-B2C1193DBE82}"/>
              </a:ext>
            </a:extLst>
          </p:cNvPr>
          <p:cNvSpPr txBox="1"/>
          <p:nvPr/>
        </p:nvSpPr>
        <p:spPr>
          <a:xfrm>
            <a:off x="13027787" y="7817431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49" name="Object 26">
            <a:extLst>
              <a:ext uri="{FF2B5EF4-FFF2-40B4-BE49-F238E27FC236}">
                <a16:creationId xmlns:a16="http://schemas.microsoft.com/office/drawing/2014/main" id="{DF9621E3-BBD0-EE82-A1E3-E0FD03EACA42}"/>
              </a:ext>
            </a:extLst>
          </p:cNvPr>
          <p:cNvSpPr txBox="1"/>
          <p:nvPr/>
        </p:nvSpPr>
        <p:spPr>
          <a:xfrm>
            <a:off x="16039289" y="7817431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</p:spTree>
    <p:extLst>
      <p:ext uri="{BB962C8B-B14F-4D97-AF65-F5344CB8AC3E}">
        <p14:creationId xmlns:p14="http://schemas.microsoft.com/office/powerpoint/2010/main" val="32269719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A0E762B9-11DF-DF42-A8EE-E49A1C6A6191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326F1-CD52-9A8C-5DF8-FE29098E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508" y="2442722"/>
            <a:ext cx="1524000" cy="152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7DEAB9-3015-9E78-BA53-599B92F81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28677" y="2442722"/>
            <a:ext cx="1524000" cy="1524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2891EB-A879-EB05-72C2-8C3F0AB1B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73591" y="2436982"/>
            <a:ext cx="1524000" cy="1524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691458-91BE-CA46-F6E3-8F45AD862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0125" y="2446764"/>
            <a:ext cx="1524000" cy="1524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34BEF1-958F-1507-FFB4-B5D5F04EE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979533" y="2442722"/>
            <a:ext cx="1524000" cy="152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0ABC104-D69C-4458-9B11-B9C6E29D3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8801" y="5694813"/>
            <a:ext cx="1524000" cy="152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7116C7-90E5-5C08-A220-684FD3109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5802" y="5679547"/>
            <a:ext cx="1524000" cy="1524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3A50BFD-1508-8E62-3658-FD4F671ED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2803" y="5700098"/>
            <a:ext cx="1524000" cy="1524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1D8A79-9F7F-D134-BE6B-F68D44A4E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7507" y="5679547"/>
            <a:ext cx="1524000" cy="1524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4DDFB5-873B-689D-BF7D-04459483C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14508" y="5679547"/>
            <a:ext cx="1524000" cy="1524000"/>
          </a:xfrm>
          <a:prstGeom prst="rect">
            <a:avLst/>
          </a:prstGeom>
        </p:spPr>
      </p:pic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6608089-C78F-DADE-9260-2FCFBAE04F19}"/>
              </a:ext>
            </a:extLst>
          </p:cNvPr>
          <p:cNvSpPr/>
          <p:nvPr/>
        </p:nvSpPr>
        <p:spPr>
          <a:xfrm>
            <a:off x="7971160" y="2029365"/>
            <a:ext cx="2014169" cy="579120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Object 26">
            <a:extLst>
              <a:ext uri="{FF2B5EF4-FFF2-40B4-BE49-F238E27FC236}">
                <a16:creationId xmlns:a16="http://schemas.microsoft.com/office/drawing/2014/main" id="{6DD5C4A4-9740-B813-0972-D194E50E3351}"/>
              </a:ext>
            </a:extLst>
          </p:cNvPr>
          <p:cNvSpPr txBox="1"/>
          <p:nvPr/>
        </p:nvSpPr>
        <p:spPr>
          <a:xfrm>
            <a:off x="8602687" y="4118469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37" name="Object 26">
            <a:extLst>
              <a:ext uri="{FF2B5EF4-FFF2-40B4-BE49-F238E27FC236}">
                <a16:creationId xmlns:a16="http://schemas.microsoft.com/office/drawing/2014/main" id="{41134966-C960-E83F-BD5A-78DFC53D5C6D}"/>
              </a:ext>
            </a:extLst>
          </p:cNvPr>
          <p:cNvSpPr txBox="1"/>
          <p:nvPr/>
        </p:nvSpPr>
        <p:spPr>
          <a:xfrm>
            <a:off x="8602687" y="7260028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33BDCE-34EA-E956-CADF-A39B677A9E09}"/>
                  </a:ext>
                </a:extLst>
              </p:cNvPr>
              <p:cNvSpPr txBox="1"/>
              <p:nvPr/>
            </p:nvSpPr>
            <p:spPr>
              <a:xfrm>
                <a:off x="6954768" y="8259645"/>
                <a:ext cx="3883434" cy="925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en-US" altLang="ko-KR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f>
                        <m:f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32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ko-KR" altLang="en-US" sz="32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E33BDCE-34EA-E956-CADF-A39B677A9E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4768" y="8259645"/>
                <a:ext cx="3883434" cy="92519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4678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5857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A0E762B9-11DF-DF42-A8EE-E49A1C6A6191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326F1-CD52-9A8C-5DF8-FE29098E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9979" y="2113056"/>
            <a:ext cx="1478456" cy="152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7DEAB9-3015-9E78-BA53-599B92F81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14374" y="2113056"/>
            <a:ext cx="1478456" cy="1524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2891EB-A879-EB05-72C2-8C3F0AB1B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5145" y="2107316"/>
            <a:ext cx="1478456" cy="1524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691458-91BE-CA46-F6E3-8F45AD862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021679" y="2117098"/>
            <a:ext cx="1478456" cy="1524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34BEF1-958F-1507-FFB4-B5D5F04EE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881087" y="2113056"/>
            <a:ext cx="1478456" cy="152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0ABC104-D69C-4458-9B11-B9C6E29D3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3637" y="5350471"/>
            <a:ext cx="1478456" cy="152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7116C7-90E5-5C08-A220-684FD3109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90638" y="5335205"/>
            <a:ext cx="1478456" cy="1524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3A50BFD-1508-8E62-3658-FD4F671ED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47639" y="5355756"/>
            <a:ext cx="1478456" cy="1524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1D8A79-9F7F-D134-BE6B-F68D44A4E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62343" y="5335205"/>
            <a:ext cx="1478456" cy="1524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4DDFB5-873B-689D-BF7D-04459483C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9344" y="5335205"/>
            <a:ext cx="1478456" cy="1524000"/>
          </a:xfrm>
          <a:prstGeom prst="rect">
            <a:avLst/>
          </a:prstGeom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20F3DB7-0BB2-A10D-9641-308E58540B8D}"/>
              </a:ext>
            </a:extLst>
          </p:cNvPr>
          <p:cNvSpPr/>
          <p:nvPr/>
        </p:nvSpPr>
        <p:spPr>
          <a:xfrm>
            <a:off x="6878894" y="1840182"/>
            <a:ext cx="3953187" cy="5791200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25351D56-8337-214E-84C4-AB7D699B87D1}"/>
              </a:ext>
            </a:extLst>
          </p:cNvPr>
          <p:cNvSpPr txBox="1"/>
          <p:nvPr/>
        </p:nvSpPr>
        <p:spPr>
          <a:xfrm>
            <a:off x="7575927" y="3902987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8" name="Object 26">
            <a:extLst>
              <a:ext uri="{FF2B5EF4-FFF2-40B4-BE49-F238E27FC236}">
                <a16:creationId xmlns:a16="http://schemas.microsoft.com/office/drawing/2014/main" id="{B34BD394-C9B1-06EB-6478-3ADE82704357}"/>
              </a:ext>
            </a:extLst>
          </p:cNvPr>
          <p:cNvSpPr txBox="1"/>
          <p:nvPr/>
        </p:nvSpPr>
        <p:spPr>
          <a:xfrm>
            <a:off x="9469961" y="3902987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9" name="Object 26">
            <a:extLst>
              <a:ext uri="{FF2B5EF4-FFF2-40B4-BE49-F238E27FC236}">
                <a16:creationId xmlns:a16="http://schemas.microsoft.com/office/drawing/2014/main" id="{2A7179D4-CC38-4EBB-29EB-B384E00B3846}"/>
              </a:ext>
            </a:extLst>
          </p:cNvPr>
          <p:cNvSpPr txBox="1"/>
          <p:nvPr/>
        </p:nvSpPr>
        <p:spPr>
          <a:xfrm>
            <a:off x="7478291" y="6915731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p:sp>
        <p:nvSpPr>
          <p:cNvPr id="12" name="Object 26">
            <a:extLst>
              <a:ext uri="{FF2B5EF4-FFF2-40B4-BE49-F238E27FC236}">
                <a16:creationId xmlns:a16="http://schemas.microsoft.com/office/drawing/2014/main" id="{66C03D47-36CC-CBCC-7ED7-C87B2D380F25}"/>
              </a:ext>
            </a:extLst>
          </p:cNvPr>
          <p:cNvSpPr txBox="1"/>
          <p:nvPr/>
        </p:nvSpPr>
        <p:spPr>
          <a:xfrm>
            <a:off x="9539872" y="6915731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1/6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6C17DC-91A2-3E0C-9FCE-2C4EDD2CDF17}"/>
                  </a:ext>
                </a:extLst>
              </p:cNvPr>
              <p:cNvSpPr txBox="1"/>
              <p:nvPr/>
            </p:nvSpPr>
            <p:spPr>
              <a:xfrm>
                <a:off x="6598055" y="8254933"/>
                <a:ext cx="6473952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=3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3200" b="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D6C17DC-91A2-3E0C-9FCE-2C4EDD2CDF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8055" y="8254933"/>
                <a:ext cx="6473952" cy="11065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068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A0E762B9-11DF-DF42-A8EE-E49A1C6A6191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합성곱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326F1-CD52-9A8C-5DF8-FE29098E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9143" y="1960197"/>
            <a:ext cx="1524000" cy="152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7DEAB9-3015-9E78-BA53-599B92F81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53538" y="1960197"/>
            <a:ext cx="1524000" cy="1524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2891EB-A879-EB05-72C2-8C3F0AB1B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98452" y="1954457"/>
            <a:ext cx="1524000" cy="1524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691458-91BE-CA46-F6E3-8F45AD862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44986" y="1964239"/>
            <a:ext cx="1524000" cy="1524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34BEF1-958F-1507-FFB4-B5D5F04EE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04394" y="1964239"/>
            <a:ext cx="1524000" cy="152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0ABC104-D69C-4458-9B11-B9C6E29D3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06000" y="5208431"/>
            <a:ext cx="1524000" cy="152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7116C7-90E5-5C08-A220-684FD3109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3001" y="5193165"/>
            <a:ext cx="1524000" cy="1524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3A50BFD-1508-8E62-3658-FD4F671ED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0002" y="5213716"/>
            <a:ext cx="1524000" cy="1524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1D8A79-9F7F-D134-BE6B-F68D44A4E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25394" y="5187722"/>
            <a:ext cx="1524000" cy="1524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4DDFB5-873B-689D-BF7D-04459483C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30786" y="5187722"/>
            <a:ext cx="1524000" cy="1524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F756F5-D664-3247-A75C-EF2FB67F0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863802" y="1968281"/>
            <a:ext cx="1524000" cy="15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022354-0914-3CC0-ED81-46AC763251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5683" y="5209494"/>
            <a:ext cx="1524000" cy="1524000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4B4957F-D729-DD01-5E91-FCCD985470B2}"/>
              </a:ext>
            </a:extLst>
          </p:cNvPr>
          <p:cNvSpPr/>
          <p:nvPr/>
        </p:nvSpPr>
        <p:spPr>
          <a:xfrm>
            <a:off x="6124103" y="1200543"/>
            <a:ext cx="5883781" cy="6282022"/>
          </a:xfrm>
          <a:prstGeom prst="roundRect">
            <a:avLst/>
          </a:prstGeom>
          <a:noFill/>
          <a:ln w="762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Object 26">
            <a:extLst>
              <a:ext uri="{FF2B5EF4-FFF2-40B4-BE49-F238E27FC236}">
                <a16:creationId xmlns:a16="http://schemas.microsoft.com/office/drawing/2014/main" id="{91CBBCAB-89AB-BDA2-5AEC-EDEA493B014D}"/>
              </a:ext>
            </a:extLst>
          </p:cNvPr>
          <p:cNvSpPr txBox="1"/>
          <p:nvPr/>
        </p:nvSpPr>
        <p:spPr>
          <a:xfrm>
            <a:off x="6842036" y="3698078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+mn-ea"/>
              </a:rPr>
              <a:t>1/6</a:t>
            </a:r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8F1DB640-F648-D4D6-0838-9D14677E1B29}"/>
              </a:ext>
            </a:extLst>
          </p:cNvPr>
          <p:cNvSpPr txBox="1"/>
          <p:nvPr/>
        </p:nvSpPr>
        <p:spPr>
          <a:xfrm>
            <a:off x="8657735" y="3698078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+mn-ea"/>
              </a:rPr>
              <a:t>1/6</a:t>
            </a:r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744DE6CE-15D0-D5E3-B582-EAB1A4BF1BF9}"/>
              </a:ext>
            </a:extLst>
          </p:cNvPr>
          <p:cNvSpPr txBox="1"/>
          <p:nvPr/>
        </p:nvSpPr>
        <p:spPr>
          <a:xfrm>
            <a:off x="10586104" y="3698078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+mn-ea"/>
              </a:rPr>
              <a:t>1/6</a:t>
            </a:r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id="{BE4505BB-4710-25F3-A39C-8E81FB0647C4}"/>
              </a:ext>
            </a:extLst>
          </p:cNvPr>
          <p:cNvSpPr txBox="1"/>
          <p:nvPr/>
        </p:nvSpPr>
        <p:spPr>
          <a:xfrm>
            <a:off x="6800713" y="6714970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+mn-ea"/>
              </a:rPr>
              <a:t>1/6</a:t>
            </a: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BC564EE3-7285-CD62-E75C-ED2F78B5463E}"/>
              </a:ext>
            </a:extLst>
          </p:cNvPr>
          <p:cNvSpPr txBox="1"/>
          <p:nvPr/>
        </p:nvSpPr>
        <p:spPr>
          <a:xfrm>
            <a:off x="8706104" y="6711722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+mn-ea"/>
              </a:rPr>
              <a:t>1/6</a:t>
            </a: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2898E032-06DC-DECC-C256-235D9D27986B}"/>
              </a:ext>
            </a:extLst>
          </p:cNvPr>
          <p:cNvSpPr txBox="1"/>
          <p:nvPr/>
        </p:nvSpPr>
        <p:spPr>
          <a:xfrm>
            <a:off x="10553499" y="6711722"/>
            <a:ext cx="84655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+mn-ea"/>
              </a:rPr>
              <a:t>1/6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76F55D7-9342-DB5B-EACB-07B01341F92D}"/>
                  </a:ext>
                </a:extLst>
              </p:cNvPr>
              <p:cNvSpPr txBox="1"/>
              <p:nvPr/>
            </p:nvSpPr>
            <p:spPr>
              <a:xfrm>
                <a:off x="5797162" y="8119277"/>
                <a:ext cx="8135112" cy="11065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=4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3200" b="0" i="1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lang="en-US" altLang="ko-KR" sz="3200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ko-KR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  <m:r>
                            <a:rPr lang="en-US" altLang="ko-KR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ko-KR" sz="3200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altLang="ko-KR" sz="3200" b="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76F55D7-9342-DB5B-EACB-07B01341F9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162" y="8119277"/>
                <a:ext cx="8135112" cy="1106521"/>
              </a:xfrm>
              <a:prstGeom prst="rect">
                <a:avLst/>
              </a:prstGeom>
              <a:blipFill>
                <a:blip r:embed="rId11"/>
                <a:stretch>
                  <a:fillRect b="-55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70042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A0E762B9-11DF-DF42-A8EE-E49A1C6A6191}"/>
              </a:ext>
            </a:extLst>
          </p:cNvPr>
          <p:cNvSpPr txBox="1"/>
          <p:nvPr/>
        </p:nvSpPr>
        <p:spPr>
          <a:xfrm>
            <a:off x="1349216" y="1231921"/>
            <a:ext cx="14820941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Quiz. </a:t>
            </a:r>
            <a:r>
              <a:rPr lang="ko-KR" altLang="en-US" sz="4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두개의 조작된 주사위에서 주사위의 합이 </a:t>
            </a:r>
            <a:r>
              <a:rPr lang="en-US" altLang="ko-KR" sz="4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11</a:t>
            </a:r>
            <a:r>
              <a:rPr lang="ko-KR" altLang="en-US" sz="4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 확률</a:t>
            </a:r>
            <a:r>
              <a:rPr lang="en-US" altLang="ko-KR" sz="4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?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F326F1-CD52-9A8C-5DF8-FE29098EFC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445" y="2498109"/>
            <a:ext cx="1524000" cy="1524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F7DEAB9-3015-9E78-BA53-599B92F811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20840" y="2498109"/>
            <a:ext cx="1524000" cy="1524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52891EB-A879-EB05-72C2-8C3F0AB1B2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5754" y="2492369"/>
            <a:ext cx="1524000" cy="1524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C691458-91BE-CA46-F6E3-8F45AD8625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12288" y="2502151"/>
            <a:ext cx="1524000" cy="1524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5134BEF1-958F-1507-FFB4-B5D5F04EE9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1696" y="2498109"/>
            <a:ext cx="1524000" cy="1524000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0ABC104-D69C-4458-9B11-B9C6E29D38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1117" y="4919867"/>
            <a:ext cx="1524000" cy="15240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697116C7-90E5-5C08-A220-684FD3109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8118" y="4904601"/>
            <a:ext cx="1524000" cy="15240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23A50BFD-1508-8E62-3658-FD4F671ED4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55119" y="4925152"/>
            <a:ext cx="1524000" cy="15240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11D8A79-9F7F-D134-BE6B-F68D44A4E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0511" y="4899158"/>
            <a:ext cx="1524000" cy="15240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734DDFB5-873B-689D-BF7D-04459483C9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65903" y="4899158"/>
            <a:ext cx="1524000" cy="1524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BF756F5-D664-3247-A75C-EF2FB67F03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31104" y="2502151"/>
            <a:ext cx="1524000" cy="1524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C022354-0914-3CC0-ED81-46AC763251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00800" y="4920930"/>
            <a:ext cx="1524000" cy="1524000"/>
          </a:xfrm>
          <a:prstGeom prst="rect">
            <a:avLst/>
          </a:prstGeom>
        </p:spPr>
      </p:pic>
      <p:sp>
        <p:nvSpPr>
          <p:cNvPr id="9" name="Object 26">
            <a:extLst>
              <a:ext uri="{FF2B5EF4-FFF2-40B4-BE49-F238E27FC236}">
                <a16:creationId xmlns:a16="http://schemas.microsoft.com/office/drawing/2014/main" id="{D9B3CF2B-B807-F4F5-2D4C-D6AA8915F4EA}"/>
              </a:ext>
            </a:extLst>
          </p:cNvPr>
          <p:cNvSpPr txBox="1"/>
          <p:nvPr/>
        </p:nvSpPr>
        <p:spPr>
          <a:xfrm>
            <a:off x="677469" y="4136470"/>
            <a:ext cx="110796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0.16</a:t>
            </a:r>
          </a:p>
        </p:txBody>
      </p:sp>
      <p:sp>
        <p:nvSpPr>
          <p:cNvPr id="12" name="Object 26">
            <a:extLst>
              <a:ext uri="{FF2B5EF4-FFF2-40B4-BE49-F238E27FC236}">
                <a16:creationId xmlns:a16="http://schemas.microsoft.com/office/drawing/2014/main" id="{648A9A03-610C-E8EC-F129-D5883244723D}"/>
              </a:ext>
            </a:extLst>
          </p:cNvPr>
          <p:cNvSpPr txBox="1"/>
          <p:nvPr/>
        </p:nvSpPr>
        <p:spPr>
          <a:xfrm>
            <a:off x="2459560" y="4152075"/>
            <a:ext cx="107075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0.21</a:t>
            </a:r>
          </a:p>
        </p:txBody>
      </p:sp>
      <p:sp>
        <p:nvSpPr>
          <p:cNvPr id="15" name="Object 26">
            <a:extLst>
              <a:ext uri="{FF2B5EF4-FFF2-40B4-BE49-F238E27FC236}">
                <a16:creationId xmlns:a16="http://schemas.microsoft.com/office/drawing/2014/main" id="{62B52B4C-CE19-7B77-4B83-4229BD8785B0}"/>
              </a:ext>
            </a:extLst>
          </p:cNvPr>
          <p:cNvSpPr txBox="1"/>
          <p:nvPr/>
        </p:nvSpPr>
        <p:spPr>
          <a:xfrm>
            <a:off x="4479944" y="4136470"/>
            <a:ext cx="134047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0.17</a:t>
            </a:r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37774F01-AABD-8BB1-F5C8-36D94BB176FE}"/>
              </a:ext>
            </a:extLst>
          </p:cNvPr>
          <p:cNvSpPr txBox="1"/>
          <p:nvPr/>
        </p:nvSpPr>
        <p:spPr>
          <a:xfrm>
            <a:off x="6339352" y="4168956"/>
            <a:ext cx="139207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0.16</a:t>
            </a:r>
          </a:p>
        </p:txBody>
      </p:sp>
      <p:sp>
        <p:nvSpPr>
          <p:cNvPr id="21" name="Object 26">
            <a:extLst>
              <a:ext uri="{FF2B5EF4-FFF2-40B4-BE49-F238E27FC236}">
                <a16:creationId xmlns:a16="http://schemas.microsoft.com/office/drawing/2014/main" id="{50CBFA66-4B0A-A4B6-BD1E-DE2AFD9046F6}"/>
              </a:ext>
            </a:extLst>
          </p:cNvPr>
          <p:cNvSpPr txBox="1"/>
          <p:nvPr/>
        </p:nvSpPr>
        <p:spPr>
          <a:xfrm>
            <a:off x="8210416" y="4152075"/>
            <a:ext cx="12043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0.12</a:t>
            </a:r>
          </a:p>
        </p:txBody>
      </p:sp>
      <p:sp>
        <p:nvSpPr>
          <p:cNvPr id="23" name="Object 26">
            <a:extLst>
              <a:ext uri="{FF2B5EF4-FFF2-40B4-BE49-F238E27FC236}">
                <a16:creationId xmlns:a16="http://schemas.microsoft.com/office/drawing/2014/main" id="{F01AA913-D895-6A03-5FC1-B72C34234A3D}"/>
              </a:ext>
            </a:extLst>
          </p:cNvPr>
          <p:cNvSpPr txBox="1"/>
          <p:nvPr/>
        </p:nvSpPr>
        <p:spPr>
          <a:xfrm>
            <a:off x="10069824" y="4164509"/>
            <a:ext cx="120437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0.18</a:t>
            </a: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3DCE8D65-8AE3-2220-109C-F26DA34848EC}"/>
              </a:ext>
            </a:extLst>
          </p:cNvPr>
          <p:cNvSpPr txBox="1"/>
          <p:nvPr/>
        </p:nvSpPr>
        <p:spPr>
          <a:xfrm>
            <a:off x="6807454" y="6668793"/>
            <a:ext cx="111734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0.13</a:t>
            </a:r>
          </a:p>
        </p:txBody>
      </p:sp>
      <p:sp>
        <p:nvSpPr>
          <p:cNvPr id="25" name="Object 26">
            <a:extLst>
              <a:ext uri="{FF2B5EF4-FFF2-40B4-BE49-F238E27FC236}">
                <a16:creationId xmlns:a16="http://schemas.microsoft.com/office/drawing/2014/main" id="{1FD13E50-8ED7-257B-53F9-C44638F017C9}"/>
              </a:ext>
            </a:extLst>
          </p:cNvPr>
          <p:cNvSpPr txBox="1"/>
          <p:nvPr/>
        </p:nvSpPr>
        <p:spPr>
          <a:xfrm>
            <a:off x="8589545" y="6684398"/>
            <a:ext cx="118910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0.20</a:t>
            </a:r>
          </a:p>
        </p:txBody>
      </p:sp>
      <p:sp>
        <p:nvSpPr>
          <p:cNvPr id="31" name="Object 26">
            <a:extLst>
              <a:ext uri="{FF2B5EF4-FFF2-40B4-BE49-F238E27FC236}">
                <a16:creationId xmlns:a16="http://schemas.microsoft.com/office/drawing/2014/main" id="{48FC7CBB-2F9C-34B7-CFE4-567177911EC5}"/>
              </a:ext>
            </a:extLst>
          </p:cNvPr>
          <p:cNvSpPr txBox="1"/>
          <p:nvPr/>
        </p:nvSpPr>
        <p:spPr>
          <a:xfrm>
            <a:off x="10609929" y="6668793"/>
            <a:ext cx="1375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0.10</a:t>
            </a:r>
          </a:p>
        </p:txBody>
      </p:sp>
      <p:sp>
        <p:nvSpPr>
          <p:cNvPr id="32" name="Object 26">
            <a:extLst>
              <a:ext uri="{FF2B5EF4-FFF2-40B4-BE49-F238E27FC236}">
                <a16:creationId xmlns:a16="http://schemas.microsoft.com/office/drawing/2014/main" id="{BC86EE9E-7269-F076-2D89-530578CD4886}"/>
              </a:ext>
            </a:extLst>
          </p:cNvPr>
          <p:cNvSpPr txBox="1"/>
          <p:nvPr/>
        </p:nvSpPr>
        <p:spPr>
          <a:xfrm>
            <a:off x="12469337" y="6701279"/>
            <a:ext cx="1375954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0.24</a:t>
            </a:r>
          </a:p>
        </p:txBody>
      </p:sp>
      <p:sp>
        <p:nvSpPr>
          <p:cNvPr id="33" name="Object 26">
            <a:extLst>
              <a:ext uri="{FF2B5EF4-FFF2-40B4-BE49-F238E27FC236}">
                <a16:creationId xmlns:a16="http://schemas.microsoft.com/office/drawing/2014/main" id="{629487A0-2D3B-0C90-E318-BF19D5D1D035}"/>
              </a:ext>
            </a:extLst>
          </p:cNvPr>
          <p:cNvSpPr txBox="1"/>
          <p:nvPr/>
        </p:nvSpPr>
        <p:spPr>
          <a:xfrm>
            <a:off x="14340401" y="6684398"/>
            <a:ext cx="124411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0.22</a:t>
            </a:r>
          </a:p>
        </p:txBody>
      </p:sp>
      <p:sp>
        <p:nvSpPr>
          <p:cNvPr id="34" name="Object 26">
            <a:extLst>
              <a:ext uri="{FF2B5EF4-FFF2-40B4-BE49-F238E27FC236}">
                <a16:creationId xmlns:a16="http://schemas.microsoft.com/office/drawing/2014/main" id="{DD7D065C-DBAB-99A7-0885-2042ADFC2E3D}"/>
              </a:ext>
            </a:extLst>
          </p:cNvPr>
          <p:cNvSpPr txBox="1"/>
          <p:nvPr/>
        </p:nvSpPr>
        <p:spPr>
          <a:xfrm>
            <a:off x="16199809" y="6696832"/>
            <a:ext cx="166742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0.11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63DAC7-56E1-525E-B01B-37669E27A895}"/>
                  </a:ext>
                </a:extLst>
              </p:cNvPr>
              <p:cNvSpPr txBox="1"/>
              <p:nvPr/>
            </p:nvSpPr>
            <p:spPr>
              <a:xfrm>
                <a:off x="6814685" y="8048859"/>
                <a:ext cx="381206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3200" b="0" i="1" smtClean="0">
                              <a:latin typeface="Cambria Math" panose="02040503050406030204" pitchFamily="18" charset="0"/>
                            </a:rPr>
                            <m:t>=11</m:t>
                          </m:r>
                        </m:e>
                      </m:d>
                      <m:r>
                        <a:rPr lang="en-US" altLang="ko-KR" sz="3200" b="0" i="1" smtClean="0">
                          <a:latin typeface="Cambria Math" panose="02040503050406030204" pitchFamily="18" charset="0"/>
                        </a:rPr>
                        <m:t>= ???</m:t>
                      </m:r>
                    </m:oMath>
                  </m:oMathPara>
                </a14:m>
                <a:endParaRPr lang="en-US" altLang="ko-KR" sz="3200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263DAC7-56E1-525E-B01B-37669E27A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4685" y="8048859"/>
                <a:ext cx="3812069" cy="49244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77003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구조</a:t>
            </a:r>
            <a:endParaRPr lang="en-US" altLang="ko-KR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242" name="Picture 2" descr="post-thumbnail">
            <a:extLst>
              <a:ext uri="{FF2B5EF4-FFF2-40B4-BE49-F238E27FC236}">
                <a16:creationId xmlns:a16="http://schemas.microsoft.com/office/drawing/2014/main" id="{A85449C2-78F1-682A-72CA-E59C8AFC9E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379" y="2099807"/>
            <a:ext cx="11953875" cy="403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6">
            <a:extLst>
              <a:ext uri="{FF2B5EF4-FFF2-40B4-BE49-F238E27FC236}">
                <a16:creationId xmlns:a16="http://schemas.microsoft.com/office/drawing/2014/main" id="{EEF1157E-EA2A-3084-A2BF-0F5E038BE143}"/>
              </a:ext>
            </a:extLst>
          </p:cNvPr>
          <p:cNvSpPr txBox="1"/>
          <p:nvPr/>
        </p:nvSpPr>
        <p:spPr>
          <a:xfrm>
            <a:off x="3931261" y="6639844"/>
            <a:ext cx="1104347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 Learning: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실제로 사진을 학습하는 과정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사진의 특징을 추출함</a:t>
            </a:r>
            <a:endParaRPr lang="en-US" altLang="ko-KR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Object 26">
            <a:extLst>
              <a:ext uri="{FF2B5EF4-FFF2-40B4-BE49-F238E27FC236}">
                <a16:creationId xmlns:a16="http://schemas.microsoft.com/office/drawing/2014/main" id="{291E94B2-1CC7-9CA4-B3B1-74250FE663B4}"/>
              </a:ext>
            </a:extLst>
          </p:cNvPr>
          <p:cNvSpPr txBox="1"/>
          <p:nvPr/>
        </p:nvSpPr>
        <p:spPr>
          <a:xfrm>
            <a:off x="5118628" y="7574822"/>
            <a:ext cx="874977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Classification: Feature Learning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결과를 도출하는 과정</a:t>
            </a:r>
            <a:endParaRPr lang="en-US" altLang="ko-KR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5C14B004-56A2-1FAA-07FE-89B58BFFD363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4140645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4" name="object 9">
            <a:extLst>
              <a:ext uri="{FF2B5EF4-FFF2-40B4-BE49-F238E27FC236}">
                <a16:creationId xmlns:a16="http://schemas.microsoft.com/office/drawing/2014/main" id="{96FBDA58-98A0-B2A0-AF79-B99050DC251E}"/>
              </a:ext>
            </a:extLst>
          </p:cNvPr>
          <p:cNvGrpSpPr/>
          <p:nvPr/>
        </p:nvGrpSpPr>
        <p:grpSpPr>
          <a:xfrm>
            <a:off x="3456645" y="7240119"/>
            <a:ext cx="11369040" cy="824484"/>
            <a:chOff x="3457955" y="5967984"/>
            <a:chExt cx="11369040" cy="824484"/>
          </a:xfrm>
        </p:grpSpPr>
        <p:pic>
          <p:nvPicPr>
            <p:cNvPr id="24" name="object 10">
              <a:extLst>
                <a:ext uri="{FF2B5EF4-FFF2-40B4-BE49-F238E27FC236}">
                  <a16:creationId xmlns:a16="http://schemas.microsoft.com/office/drawing/2014/main" id="{E6946289-5234-E332-517A-13B844D7AEBE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7955" y="5967984"/>
              <a:ext cx="9186672" cy="824484"/>
            </a:xfrm>
            <a:prstGeom prst="rect">
              <a:avLst/>
            </a:prstGeom>
          </p:spPr>
        </p:pic>
        <p:pic>
          <p:nvPicPr>
            <p:cNvPr id="25" name="object 11">
              <a:extLst>
                <a:ext uri="{FF2B5EF4-FFF2-40B4-BE49-F238E27FC236}">
                  <a16:creationId xmlns:a16="http://schemas.microsoft.com/office/drawing/2014/main" id="{338C8005-8F85-7434-FF0F-41392008695A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166091" y="5967984"/>
              <a:ext cx="2660904" cy="824484"/>
            </a:xfrm>
            <a:prstGeom prst="rect">
              <a:avLst/>
            </a:prstGeom>
          </p:spPr>
        </p:pic>
      </p:grpSp>
      <p:pic>
        <p:nvPicPr>
          <p:cNvPr id="15" name="object 12">
            <a:extLst>
              <a:ext uri="{FF2B5EF4-FFF2-40B4-BE49-F238E27FC236}">
                <a16:creationId xmlns:a16="http://schemas.microsoft.com/office/drawing/2014/main" id="{12D8CC85-2139-C5E4-91AB-D2B4586296F9}"/>
              </a:ext>
            </a:extLst>
          </p:cNvPr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6650736" y="1446086"/>
            <a:ext cx="5120640" cy="1495044"/>
          </a:xfrm>
          <a:prstGeom prst="rect">
            <a:avLst/>
          </a:prstGeom>
        </p:spPr>
      </p:pic>
      <p:grpSp>
        <p:nvGrpSpPr>
          <p:cNvPr id="19" name="object 16">
            <a:extLst>
              <a:ext uri="{FF2B5EF4-FFF2-40B4-BE49-F238E27FC236}">
                <a16:creationId xmlns:a16="http://schemas.microsoft.com/office/drawing/2014/main" id="{A907AA9D-1646-0B17-B18A-98DEF806BCC0}"/>
              </a:ext>
            </a:extLst>
          </p:cNvPr>
          <p:cNvGrpSpPr/>
          <p:nvPr/>
        </p:nvGrpSpPr>
        <p:grpSpPr>
          <a:xfrm>
            <a:off x="3456645" y="5790794"/>
            <a:ext cx="11369040" cy="824484"/>
            <a:chOff x="3457955" y="4518659"/>
            <a:chExt cx="11369040" cy="824484"/>
          </a:xfrm>
        </p:grpSpPr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3E82A652-4D71-27B1-3C38-C26154286812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7955" y="4518659"/>
              <a:ext cx="9186672" cy="824484"/>
            </a:xfrm>
            <a:prstGeom prst="rect">
              <a:avLst/>
            </a:prstGeom>
          </p:spPr>
        </p:pic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FFD8FABD-EB31-1774-0315-AE25A30A5ADC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66091" y="4518659"/>
              <a:ext cx="2660904" cy="82448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F264BDE-0266-46F6-7FAE-64A4BA5D423E}"/>
              </a:ext>
            </a:extLst>
          </p:cNvPr>
          <p:cNvSpPr txBox="1"/>
          <p:nvPr/>
        </p:nvSpPr>
        <p:spPr>
          <a:xfrm>
            <a:off x="3886200" y="5972204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2. Convolution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741FC9-1904-A1B0-03AC-0E290806EABF}"/>
              </a:ext>
            </a:extLst>
          </p:cNvPr>
          <p:cNvSpPr txBox="1"/>
          <p:nvPr/>
        </p:nvSpPr>
        <p:spPr>
          <a:xfrm>
            <a:off x="3886200" y="7421529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3.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CNN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구조</a:t>
            </a:r>
          </a:p>
        </p:txBody>
      </p:sp>
      <p:grpSp>
        <p:nvGrpSpPr>
          <p:cNvPr id="35" name="object 16">
            <a:extLst>
              <a:ext uri="{FF2B5EF4-FFF2-40B4-BE49-F238E27FC236}">
                <a16:creationId xmlns:a16="http://schemas.microsoft.com/office/drawing/2014/main" id="{3EE1362D-B83B-1A25-4B75-3576DA2C6114}"/>
              </a:ext>
            </a:extLst>
          </p:cNvPr>
          <p:cNvGrpSpPr/>
          <p:nvPr/>
        </p:nvGrpSpPr>
        <p:grpSpPr>
          <a:xfrm>
            <a:off x="3430451" y="4290596"/>
            <a:ext cx="11384348" cy="852904"/>
            <a:chOff x="3457955" y="4490239"/>
            <a:chExt cx="11384348" cy="852904"/>
          </a:xfrm>
        </p:grpSpPr>
        <p:pic>
          <p:nvPicPr>
            <p:cNvPr id="36" name="object 17">
              <a:extLst>
                <a:ext uri="{FF2B5EF4-FFF2-40B4-BE49-F238E27FC236}">
                  <a16:creationId xmlns:a16="http://schemas.microsoft.com/office/drawing/2014/main" id="{6E1C6DED-EFBB-27FF-5323-99F2479C3599}"/>
                </a:ext>
              </a:extLst>
            </p:cNvPr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457955" y="4518659"/>
              <a:ext cx="9186672" cy="824484"/>
            </a:xfrm>
            <a:prstGeom prst="rect">
              <a:avLst/>
            </a:prstGeom>
          </p:spPr>
        </p:pic>
        <p:pic>
          <p:nvPicPr>
            <p:cNvPr id="37" name="object 18">
              <a:extLst>
                <a:ext uri="{FF2B5EF4-FFF2-40B4-BE49-F238E27FC236}">
                  <a16:creationId xmlns:a16="http://schemas.microsoft.com/office/drawing/2014/main" id="{6E13B724-828F-7370-9FF7-E5503A945841}"/>
                </a:ext>
              </a:extLst>
            </p:cNvPr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2181399" y="4490239"/>
              <a:ext cx="2660904" cy="824484"/>
            </a:xfrm>
            <a:prstGeom prst="rect">
              <a:avLst/>
            </a:prstGeom>
          </p:spPr>
        </p:pic>
      </p:grpSp>
      <p:pic>
        <p:nvPicPr>
          <p:cNvPr id="32" name="object 15">
            <a:extLst>
              <a:ext uri="{FF2B5EF4-FFF2-40B4-BE49-F238E27FC236}">
                <a16:creationId xmlns:a16="http://schemas.microsoft.com/office/drawing/2014/main" id="{73C80CB7-8D15-28D0-79E1-5A3AB658AB5D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53895" y="7207559"/>
            <a:ext cx="2660904" cy="824483"/>
          </a:xfrm>
          <a:prstGeom prst="rect">
            <a:avLst/>
          </a:prstGeom>
        </p:spPr>
      </p:pic>
      <p:pic>
        <p:nvPicPr>
          <p:cNvPr id="33" name="object 15">
            <a:extLst>
              <a:ext uri="{FF2B5EF4-FFF2-40B4-BE49-F238E27FC236}">
                <a16:creationId xmlns:a16="http://schemas.microsoft.com/office/drawing/2014/main" id="{139392B0-69AE-9FE6-86B0-A55E90E4DC71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38587" y="5796845"/>
            <a:ext cx="2660904" cy="824483"/>
          </a:xfrm>
          <a:prstGeom prst="rect">
            <a:avLst/>
          </a:prstGeom>
        </p:spPr>
      </p:pic>
      <p:pic>
        <p:nvPicPr>
          <p:cNvPr id="38" name="object 15">
            <a:extLst>
              <a:ext uri="{FF2B5EF4-FFF2-40B4-BE49-F238E27FC236}">
                <a16:creationId xmlns:a16="http://schemas.microsoft.com/office/drawing/2014/main" id="{C3A7CFB2-CADD-6AF0-43A1-97E37E07B46C}"/>
              </a:ext>
            </a:extLst>
          </p:cNvPr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2138587" y="4296647"/>
            <a:ext cx="2660904" cy="82448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9BE26F-3695-01D0-175C-F2EE685D12D0}"/>
              </a:ext>
            </a:extLst>
          </p:cNvPr>
          <p:cNvSpPr txBox="1"/>
          <p:nvPr/>
        </p:nvSpPr>
        <p:spPr>
          <a:xfrm>
            <a:off x="3886200" y="4486216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1.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CNN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등장배경</a:t>
            </a:r>
          </a:p>
        </p:txBody>
      </p:sp>
    </p:spTree>
    <p:extLst>
      <p:ext uri="{BB962C8B-B14F-4D97-AF65-F5344CB8AC3E}">
        <p14:creationId xmlns:p14="http://schemas.microsoft.com/office/powerpoint/2010/main" val="40263394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구조</a:t>
            </a:r>
            <a:endParaRPr lang="en-US" altLang="ko-KR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Object 26">
            <a:extLst>
              <a:ext uri="{FF2B5EF4-FFF2-40B4-BE49-F238E27FC236}">
                <a16:creationId xmlns:a16="http://schemas.microsoft.com/office/drawing/2014/main" id="{FA197AB2-8579-368D-8198-2FF21DFEBDF1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A8F9B194-69F1-6C54-99CE-573399A33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51" y="2481960"/>
            <a:ext cx="5229225" cy="561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6">
            <a:extLst>
              <a:ext uri="{FF2B5EF4-FFF2-40B4-BE49-F238E27FC236}">
                <a16:creationId xmlns:a16="http://schemas.microsoft.com/office/drawing/2014/main" id="{36232A80-A748-8950-59D7-4D10D39067F7}"/>
              </a:ext>
            </a:extLst>
          </p:cNvPr>
          <p:cNvSpPr txBox="1"/>
          <p:nvPr/>
        </p:nvSpPr>
        <p:spPr>
          <a:xfrm>
            <a:off x="9142857" y="2102829"/>
            <a:ext cx="594359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channel: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사진 정보가 들어오는 통로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E021334E-92C2-2315-A3D0-B64CD1BBE3FE}"/>
              </a:ext>
            </a:extLst>
          </p:cNvPr>
          <p:cNvSpPr txBox="1"/>
          <p:nvPr/>
        </p:nvSpPr>
        <p:spPr>
          <a:xfrm>
            <a:off x="9142857" y="3330185"/>
            <a:ext cx="8306943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filter: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입력 데이터에서 특징을 감지하는 가중치 행렬</a:t>
            </a:r>
            <a:endParaRPr lang="en-US" altLang="ko-KR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 Input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데이터의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channel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수와 같은 개수로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	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존재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887A3B3-E25C-B9BA-F5AD-93FA85CF4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6824" y="5781082"/>
            <a:ext cx="7712441" cy="179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bject 26">
            <a:extLst>
              <a:ext uri="{FF2B5EF4-FFF2-40B4-BE49-F238E27FC236}">
                <a16:creationId xmlns:a16="http://schemas.microsoft.com/office/drawing/2014/main" id="{62170007-43ED-394B-4B24-7072EDE9E968}"/>
              </a:ext>
            </a:extLst>
          </p:cNvPr>
          <p:cNvSpPr txBox="1"/>
          <p:nvPr/>
        </p:nvSpPr>
        <p:spPr>
          <a:xfrm>
            <a:off x="9142857" y="5101526"/>
            <a:ext cx="83069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Feature map: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convolution: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연산을 마친 결과물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E76CC2AA-56D7-24E0-8523-4BC538DFF070}"/>
              </a:ext>
            </a:extLst>
          </p:cNvPr>
          <p:cNvCxnSpPr>
            <a:cxnSpLocks/>
          </p:cNvCxnSpPr>
          <p:nvPr/>
        </p:nvCxnSpPr>
        <p:spPr>
          <a:xfrm flipH="1">
            <a:off x="12954000" y="7124699"/>
            <a:ext cx="429766" cy="838201"/>
          </a:xfrm>
          <a:prstGeom prst="straightConnector1">
            <a:avLst/>
          </a:prstGeom>
          <a:ln w="76200">
            <a:solidFill>
              <a:srgbClr val="456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bject 26">
            <a:extLst>
              <a:ext uri="{FF2B5EF4-FFF2-40B4-BE49-F238E27FC236}">
                <a16:creationId xmlns:a16="http://schemas.microsoft.com/office/drawing/2014/main" id="{30F20E68-B815-BC68-385F-85E6373E4F56}"/>
              </a:ext>
            </a:extLst>
          </p:cNvPr>
          <p:cNvSpPr txBox="1"/>
          <p:nvPr/>
        </p:nvSpPr>
        <p:spPr>
          <a:xfrm>
            <a:off x="14963747" y="8051257"/>
            <a:ext cx="900535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+mn-ea"/>
              </a:rPr>
              <a:t>filter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B8012E3-CA19-9D48-2023-DFD62DD348D0}"/>
              </a:ext>
            </a:extLst>
          </p:cNvPr>
          <p:cNvCxnSpPr>
            <a:cxnSpLocks/>
          </p:cNvCxnSpPr>
          <p:nvPr/>
        </p:nvCxnSpPr>
        <p:spPr>
          <a:xfrm>
            <a:off x="14897774" y="7008438"/>
            <a:ext cx="447689" cy="825501"/>
          </a:xfrm>
          <a:prstGeom prst="straightConnector1">
            <a:avLst/>
          </a:prstGeom>
          <a:ln w="76200">
            <a:solidFill>
              <a:srgbClr val="456B4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bject 26">
            <a:extLst>
              <a:ext uri="{FF2B5EF4-FFF2-40B4-BE49-F238E27FC236}">
                <a16:creationId xmlns:a16="http://schemas.microsoft.com/office/drawing/2014/main" id="{9E4540ED-66E1-27B5-5E3A-CB40CCD677BB}"/>
              </a:ext>
            </a:extLst>
          </p:cNvPr>
          <p:cNvSpPr txBox="1"/>
          <p:nvPr/>
        </p:nvSpPr>
        <p:spPr>
          <a:xfrm>
            <a:off x="12503732" y="8092185"/>
            <a:ext cx="105986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+mn-ea"/>
              </a:rPr>
              <a:t>input</a:t>
            </a:r>
          </a:p>
        </p:txBody>
      </p:sp>
    </p:spTree>
    <p:extLst>
      <p:ext uri="{BB962C8B-B14F-4D97-AF65-F5344CB8AC3E}">
        <p14:creationId xmlns:p14="http://schemas.microsoft.com/office/powerpoint/2010/main" val="40141041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구조</a:t>
            </a:r>
            <a:endParaRPr lang="en-US" altLang="ko-KR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2A408DEB-9523-CE06-ECC5-B0E1FBBFD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1228" y="2229797"/>
            <a:ext cx="10058400" cy="565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Object 26">
            <a:extLst>
              <a:ext uri="{FF2B5EF4-FFF2-40B4-BE49-F238E27FC236}">
                <a16:creationId xmlns:a16="http://schemas.microsoft.com/office/drawing/2014/main" id="{1480346B-58F0-A045-7872-38935C9CCAC4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</a:p>
        </p:txBody>
      </p:sp>
      <p:sp>
        <p:nvSpPr>
          <p:cNvPr id="15" name="Object 26">
            <a:extLst>
              <a:ext uri="{FF2B5EF4-FFF2-40B4-BE49-F238E27FC236}">
                <a16:creationId xmlns:a16="http://schemas.microsoft.com/office/drawing/2014/main" id="{7DAD82E3-67F5-20BA-4829-961AC9910CA4}"/>
              </a:ext>
            </a:extLst>
          </p:cNvPr>
          <p:cNvSpPr txBox="1"/>
          <p:nvPr/>
        </p:nvSpPr>
        <p:spPr>
          <a:xfrm>
            <a:off x="9525000" y="2589713"/>
            <a:ext cx="8306943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Input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데이터와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Filter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의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Receptive Field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끼리 </a:t>
            </a:r>
            <a:r>
              <a:rPr lang="ko-KR" altLang="en-US" sz="28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원소곱을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하여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Filter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이동하면서 결과를  도출함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BBCF33D5-5D59-6ACF-0299-00B0820435F4}"/>
              </a:ext>
            </a:extLst>
          </p:cNvPr>
          <p:cNvSpPr txBox="1"/>
          <p:nvPr/>
        </p:nvSpPr>
        <p:spPr>
          <a:xfrm>
            <a:off x="11429782" y="7115152"/>
            <a:ext cx="6158103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원소곱을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하는 이유는 픽셀마다 같은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Filter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사용함으로써 사용되는 파라미터를 줄이기 위함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Object 26">
                <a:extLst>
                  <a:ext uri="{FF2B5EF4-FFF2-40B4-BE49-F238E27FC236}">
                    <a16:creationId xmlns:a16="http://schemas.microsoft.com/office/drawing/2014/main" id="{2E634545-9142-9B01-85B8-7B8E4EC80FF4}"/>
                  </a:ext>
                </a:extLst>
              </p:cNvPr>
              <p:cNvSpPr txBox="1"/>
              <p:nvPr/>
            </p:nvSpPr>
            <p:spPr>
              <a:xfrm>
                <a:off x="9524402" y="3898091"/>
                <a:ext cx="7642370" cy="287040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r>
                  <a:rPr lang="en-US" altLang="ko-KR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Convolution </a:t>
                </a:r>
                <a:r>
                  <a:rPr lang="ko-KR" altLang="en-US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연산 후 </a:t>
                </a:r>
                <a:r>
                  <a:rPr lang="en-US" altLang="ko-KR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feature map</a:t>
                </a:r>
                <a:r>
                  <a:rPr lang="ko-KR" altLang="en-US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의 크기는    </a:t>
                </a:r>
                <a:r>
                  <a:rPr lang="en-US" altLang="ko-KR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				</a:t>
                </a:r>
                <a14:m>
                  <m:oMath xmlns:m="http://schemas.openxmlformats.org/officeDocument/2006/math">
                    <m:r>
                      <a:rPr lang="en-US" altLang="ko-KR" sz="2800" b="1" i="0" smtClean="0"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𝒊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 − 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𝑭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</m:num>
                      <m:den>
                        <m:r>
                          <a:rPr lang="en-US" altLang="ko-KR" sz="2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den>
                    </m:f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ko-KR" sz="2800" b="1" i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en-US" altLang="ko-KR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𝒊</m:t>
                    </m:r>
                    <m:r>
                      <a:rPr lang="en-US" altLang="ko-KR" sz="2800" b="1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= input</a:t>
                </a:r>
                <a:r>
                  <a:rPr lang="ko-KR" altLang="en-US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의 크기</a:t>
                </a:r>
                <a:endParaRPr lang="en-US" altLang="ko-KR" sz="28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en-US" altLang="ko-KR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                                  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= filter</a:t>
                </a:r>
                <a:r>
                  <a:rPr lang="ko-KR" altLang="en-US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의 크기</a:t>
                </a:r>
                <a:endParaRPr lang="en-US" altLang="ko-KR" sz="2800" b="1" dirty="0"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  <a:p>
                <a:r>
                  <a:rPr lang="en-US" altLang="ko-KR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𝒑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= Padding</a:t>
                </a:r>
              </a:p>
              <a:p>
                <a:r>
                  <a:rPr lang="en-US" altLang="ko-KR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			</a:t>
                </a:r>
                <a14:m>
                  <m:oMath xmlns:m="http://schemas.openxmlformats.org/officeDocument/2006/math"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𝒔</m:t>
                    </m:r>
                    <m:r>
                      <a:rPr lang="en-US" altLang="ko-KR" sz="28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ko-KR" sz="2800" b="1" dirty="0"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= Stride</a:t>
                </a:r>
              </a:p>
            </p:txBody>
          </p:sp>
        </mc:Choice>
        <mc:Fallback>
          <p:sp>
            <p:nvSpPr>
              <p:cNvPr id="3" name="Object 26">
                <a:extLst>
                  <a:ext uri="{FF2B5EF4-FFF2-40B4-BE49-F238E27FC236}">
                    <a16:creationId xmlns:a16="http://schemas.microsoft.com/office/drawing/2014/main" id="{2E634545-9142-9B01-85B8-7B8E4EC80F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4402" y="3898091"/>
                <a:ext cx="7642370" cy="2870401"/>
              </a:xfrm>
              <a:prstGeom prst="rect">
                <a:avLst/>
              </a:prstGeom>
              <a:blipFill>
                <a:blip r:embed="rId6"/>
                <a:stretch>
                  <a:fillRect l="-1595" t="-2123" b="-53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1431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구조</a:t>
            </a:r>
            <a:endParaRPr lang="en-US" altLang="ko-KR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Object 26">
            <a:extLst>
              <a:ext uri="{FF2B5EF4-FFF2-40B4-BE49-F238E27FC236}">
                <a16:creationId xmlns:a16="http://schemas.microsoft.com/office/drawing/2014/main" id="{1480346B-58F0-A045-7872-38935C9CCAC4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E853C0-79D5-58ED-8194-1FB1845D8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36" y="2556556"/>
            <a:ext cx="6780657" cy="36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FF3FEA-261F-7B0C-5BCC-7114C10A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393" y="2290501"/>
            <a:ext cx="4953000" cy="41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8B165B63-5875-A24C-B674-7AE8F44AAFA2}"/>
              </a:ext>
            </a:extLst>
          </p:cNvPr>
          <p:cNvSpPr/>
          <p:nvPr/>
        </p:nvSpPr>
        <p:spPr>
          <a:xfrm>
            <a:off x="9096143" y="4046977"/>
            <a:ext cx="838200" cy="762000"/>
          </a:xfrm>
          <a:prstGeom prst="mathPlus">
            <a:avLst/>
          </a:prstGeom>
          <a:solidFill>
            <a:srgbClr val="456B4F"/>
          </a:solidFill>
          <a:ln>
            <a:solidFill>
              <a:srgbClr val="456B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7AD50319-7722-EFC5-2E35-78B5B9751FC5}"/>
              </a:ext>
            </a:extLst>
          </p:cNvPr>
          <p:cNvSpPr txBox="1"/>
          <p:nvPr/>
        </p:nvSpPr>
        <p:spPr>
          <a:xfrm>
            <a:off x="7842754" y="7482565"/>
            <a:ext cx="3810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Activation map</a:t>
            </a:r>
          </a:p>
        </p:txBody>
      </p:sp>
    </p:spTree>
    <p:extLst>
      <p:ext uri="{BB962C8B-B14F-4D97-AF65-F5344CB8AC3E}">
        <p14:creationId xmlns:p14="http://schemas.microsoft.com/office/powerpoint/2010/main" val="29076511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구조</a:t>
            </a:r>
            <a:endParaRPr lang="en-US" altLang="ko-KR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Object 26">
            <a:extLst>
              <a:ext uri="{FF2B5EF4-FFF2-40B4-BE49-F238E27FC236}">
                <a16:creationId xmlns:a16="http://schemas.microsoft.com/office/drawing/2014/main" id="{1480346B-58F0-A045-7872-38935C9CCAC4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Convolution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3E853C0-79D5-58ED-8194-1FB1845D85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5436" y="2556556"/>
            <a:ext cx="6780657" cy="3629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6FF3FEA-261F-7B0C-5BCC-7114C10A87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4393" y="2290501"/>
            <a:ext cx="4953000" cy="4161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더하기 기호 4">
            <a:extLst>
              <a:ext uri="{FF2B5EF4-FFF2-40B4-BE49-F238E27FC236}">
                <a16:creationId xmlns:a16="http://schemas.microsoft.com/office/drawing/2014/main" id="{8B165B63-5875-A24C-B674-7AE8F44AAFA2}"/>
              </a:ext>
            </a:extLst>
          </p:cNvPr>
          <p:cNvSpPr/>
          <p:nvPr/>
        </p:nvSpPr>
        <p:spPr>
          <a:xfrm>
            <a:off x="9096143" y="4046977"/>
            <a:ext cx="838200" cy="762000"/>
          </a:xfrm>
          <a:prstGeom prst="mathPlus">
            <a:avLst/>
          </a:prstGeom>
          <a:solidFill>
            <a:srgbClr val="456B4F"/>
          </a:solidFill>
          <a:ln>
            <a:solidFill>
              <a:srgbClr val="456B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7AD50319-7722-EFC5-2E35-78B5B9751FC5}"/>
              </a:ext>
            </a:extLst>
          </p:cNvPr>
          <p:cNvSpPr txBox="1"/>
          <p:nvPr/>
        </p:nvSpPr>
        <p:spPr>
          <a:xfrm>
            <a:off x="7842754" y="7482565"/>
            <a:ext cx="38100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Activation map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F66BC32-22EF-C2C1-CD0C-AA4CC0E7592C}"/>
              </a:ext>
            </a:extLst>
          </p:cNvPr>
          <p:cNvSpPr/>
          <p:nvPr/>
        </p:nvSpPr>
        <p:spPr>
          <a:xfrm>
            <a:off x="13716000" y="1494841"/>
            <a:ext cx="3962400" cy="2338620"/>
          </a:xfrm>
          <a:prstGeom prst="rect">
            <a:avLst/>
          </a:prstGeom>
          <a:solidFill>
            <a:srgbClr val="456B4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939D449-1922-514A-FCE5-310130617F1F}"/>
              </a:ext>
            </a:extLst>
          </p:cNvPr>
          <p:cNvSpPr/>
          <p:nvPr/>
        </p:nvSpPr>
        <p:spPr>
          <a:xfrm>
            <a:off x="13754100" y="1528470"/>
            <a:ext cx="3886200" cy="227136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Object 26">
            <a:extLst>
              <a:ext uri="{FF2B5EF4-FFF2-40B4-BE49-F238E27FC236}">
                <a16:creationId xmlns:a16="http://schemas.microsoft.com/office/drawing/2014/main" id="{4A3E999D-A448-9368-BAD8-9D6F041641B1}"/>
              </a:ext>
            </a:extLst>
          </p:cNvPr>
          <p:cNvSpPr txBox="1"/>
          <p:nvPr/>
        </p:nvSpPr>
        <p:spPr>
          <a:xfrm>
            <a:off x="13806737" y="1771598"/>
            <a:ext cx="3810000" cy="178510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비선형성 추가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더 빠른 학습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</a:t>
            </a:r>
          </a:p>
          <a:p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그래디언트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소실 문제 완화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66719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3945" y="4628505"/>
            <a:ext cx="17997824" cy="14286"/>
            <a:chOff x="143945" y="4628505"/>
            <a:chExt cx="17997824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45" y="4628505"/>
              <a:ext cx="17997824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945" y="6042745"/>
            <a:ext cx="17997824" cy="14286"/>
            <a:chOff x="143945" y="6042745"/>
            <a:chExt cx="1799782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45" y="6042745"/>
              <a:ext cx="17997824" cy="14286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52580" y="4083780"/>
            <a:ext cx="15283269" cy="3345250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362068" y="8266134"/>
            <a:ext cx="7494891" cy="9411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3653744" y="2561433"/>
            <a:ext cx="8382251" cy="965863"/>
            <a:chOff x="3653744" y="2561433"/>
            <a:chExt cx="8382251" cy="96586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653744" y="2561433"/>
              <a:ext cx="8382251" cy="96586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434127" y="2561433"/>
            <a:ext cx="3197843" cy="965863"/>
            <a:chOff x="11434127" y="2561433"/>
            <a:chExt cx="3197843" cy="96586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434127" y="2561433"/>
              <a:ext cx="3197843" cy="96586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3653744" y="4731595"/>
            <a:ext cx="8335604" cy="965863"/>
            <a:chOff x="3653744" y="4731595"/>
            <a:chExt cx="8335604" cy="96586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653744" y="4731595"/>
              <a:ext cx="8335604" cy="96586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434127" y="4731595"/>
            <a:ext cx="3197843" cy="965863"/>
            <a:chOff x="11434127" y="4731595"/>
            <a:chExt cx="3197843" cy="96586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434127" y="4731595"/>
              <a:ext cx="3197843" cy="965863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751672" y="339165"/>
            <a:ext cx="6390244" cy="181967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030161" y="4642330"/>
            <a:ext cx="2497858" cy="128899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67774" y="8780956"/>
            <a:ext cx="1850895" cy="1237542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3672792" y="6758418"/>
            <a:ext cx="9616960" cy="965863"/>
            <a:chOff x="3672792" y="6758418"/>
            <a:chExt cx="9616960" cy="965863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3672792" y="6758418"/>
              <a:ext cx="9616960" cy="965863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37412" y="6700240"/>
            <a:ext cx="2973562" cy="1289019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1434127" y="6758418"/>
            <a:ext cx="3077405" cy="965863"/>
            <a:chOff x="11434127" y="6758418"/>
            <a:chExt cx="3077405" cy="96586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1434127" y="6758418"/>
              <a:ext cx="3077405" cy="965863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66060" y="2559100"/>
            <a:ext cx="6322032" cy="124286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16139" y="3074125"/>
            <a:ext cx="8123565" cy="5446221"/>
            <a:chOff x="1616139" y="3074125"/>
            <a:chExt cx="8123565" cy="544622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6139" y="3074125"/>
              <a:ext cx="8123565" cy="5446221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450" y="540870"/>
            <a:ext cx="8289031" cy="15789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56599" y="1741094"/>
            <a:ext cx="5019032" cy="1024623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724126" y="3206978"/>
            <a:ext cx="9490765" cy="5289935"/>
            <a:chOff x="1724126" y="3206978"/>
            <a:chExt cx="9490765" cy="528993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24126" y="3206978"/>
              <a:ext cx="9490765" cy="528993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04805" y="5215009"/>
            <a:ext cx="844071" cy="844071"/>
            <a:chOff x="11104805" y="5215009"/>
            <a:chExt cx="844071" cy="844071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500000">
              <a:off x="11104805" y="5215009"/>
              <a:ext cx="844071" cy="844071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6450" y="540870"/>
            <a:ext cx="8289031" cy="157897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56599" y="1741094"/>
            <a:ext cx="5019032" cy="102462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344436" y="7137613"/>
            <a:ext cx="5314889" cy="1173375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097052" y="4753780"/>
            <a:ext cx="4703613" cy="102462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580144" y="3265723"/>
            <a:ext cx="8954227" cy="5238223"/>
            <a:chOff x="1580144" y="3265723"/>
            <a:chExt cx="8954227" cy="523822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80144" y="3265723"/>
              <a:ext cx="8954227" cy="5238223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450" y="540870"/>
            <a:ext cx="8289031" cy="15789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9165" y="1681199"/>
            <a:ext cx="3024375" cy="1024623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886330" y="2552484"/>
            <a:ext cx="12096311" cy="6556320"/>
            <a:chOff x="886330" y="2552484"/>
            <a:chExt cx="12096311" cy="655632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86330" y="2552484"/>
              <a:ext cx="12096311" cy="655632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450" y="540870"/>
            <a:ext cx="8289031" cy="15789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9165" y="1681199"/>
            <a:ext cx="3024375" cy="10246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34504" y="7699361"/>
            <a:ext cx="6933118" cy="147456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 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등장배경</a:t>
            </a:r>
            <a:endParaRPr lang="en-US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Object 26">
            <a:extLst>
              <a:ext uri="{FF2B5EF4-FFF2-40B4-BE49-F238E27FC236}">
                <a16:creationId xmlns:a16="http://schemas.microsoft.com/office/drawing/2014/main" id="{60D7D55E-FAD2-E8C0-32C8-401C04193753}"/>
              </a:ext>
            </a:extLst>
          </p:cNvPr>
          <p:cNvSpPr txBox="1"/>
          <p:nvPr/>
        </p:nvSpPr>
        <p:spPr>
          <a:xfrm>
            <a:off x="1424862" y="1483106"/>
            <a:ext cx="58149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4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기존의 </a:t>
            </a:r>
            <a:r>
              <a:rPr lang="en-US" altLang="ko-KR" sz="44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Neural Network</a:t>
            </a:r>
          </a:p>
        </p:txBody>
      </p:sp>
      <p:pic>
        <p:nvPicPr>
          <p:cNvPr id="1034" name="Picture 10" descr="General scheme of an artificial neural network (ANN).">
            <a:extLst>
              <a:ext uri="{FF2B5EF4-FFF2-40B4-BE49-F238E27FC236}">
                <a16:creationId xmlns:a16="http://schemas.microsoft.com/office/drawing/2014/main" id="{573B6DEE-8E85-98EF-9614-1938C700D4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862" y="2526375"/>
            <a:ext cx="5486400" cy="6619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4CA7AB4-E59E-87A0-B5E9-26E8DDF9FC92}"/>
              </a:ext>
            </a:extLst>
          </p:cNvPr>
          <p:cNvSpPr/>
          <p:nvPr/>
        </p:nvSpPr>
        <p:spPr>
          <a:xfrm>
            <a:off x="8305800" y="4686300"/>
            <a:ext cx="1600200" cy="914400"/>
          </a:xfrm>
          <a:prstGeom prst="rightArrow">
            <a:avLst/>
          </a:prstGeom>
          <a:solidFill>
            <a:srgbClr val="456B4F"/>
          </a:solidFill>
          <a:ln>
            <a:solidFill>
              <a:srgbClr val="456B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33015FFB-2B4B-B064-2415-FEEFC791CA3C}"/>
              </a:ext>
            </a:extLst>
          </p:cNvPr>
          <p:cNvSpPr txBox="1"/>
          <p:nvPr/>
        </p:nvSpPr>
        <p:spPr>
          <a:xfrm>
            <a:off x="10591800" y="4855678"/>
            <a:ext cx="70866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fully connected</a:t>
            </a:r>
          </a:p>
        </p:txBody>
      </p:sp>
    </p:spTree>
    <p:extLst>
      <p:ext uri="{BB962C8B-B14F-4D97-AF65-F5344CB8AC3E}">
        <p14:creationId xmlns:p14="http://schemas.microsoft.com/office/powerpoint/2010/main" val="28606214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0265" y="222524"/>
            <a:ext cx="4722784" cy="29516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10574" y="4339144"/>
            <a:ext cx="13828765" cy="200028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98309" y="3064074"/>
            <a:ext cx="7264571" cy="5402450"/>
            <a:chOff x="1698309" y="3064074"/>
            <a:chExt cx="7264571" cy="540245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8309" y="3064074"/>
              <a:ext cx="7264571" cy="5402450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450" y="540870"/>
            <a:ext cx="8289031" cy="15789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30236" y="1681199"/>
            <a:ext cx="10905584" cy="10246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336254" y="3279685"/>
            <a:ext cx="4917508" cy="148460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13161" y="4775263"/>
            <a:ext cx="4009965" cy="131928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68767" y="2804798"/>
            <a:ext cx="10073880" cy="5743682"/>
            <a:chOff x="1668767" y="2804798"/>
            <a:chExt cx="10073880" cy="57436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8767" y="2804798"/>
              <a:ext cx="10073880" cy="574368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450" y="540870"/>
            <a:ext cx="8289031" cy="15789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30236" y="1681199"/>
            <a:ext cx="10905584" cy="10246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41759" y="7806005"/>
            <a:ext cx="6817803" cy="147456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668767" y="2804798"/>
            <a:ext cx="10073880" cy="5743682"/>
            <a:chOff x="1668767" y="2804798"/>
            <a:chExt cx="10073880" cy="574368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68767" y="2804798"/>
              <a:ext cx="10073880" cy="574368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06450" y="540870"/>
            <a:ext cx="8289031" cy="157897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30236" y="1681199"/>
            <a:ext cx="10905584" cy="102462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241759" y="7806005"/>
            <a:ext cx="6817803" cy="147456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614999" y="4957568"/>
            <a:ext cx="6217261" cy="2125346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0265" y="222524"/>
            <a:ext cx="4722784" cy="29516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430098" y="3943193"/>
            <a:ext cx="13797528" cy="263329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6122" y="328102"/>
            <a:ext cx="5321494" cy="171959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35998" y="2843774"/>
            <a:ext cx="13872832" cy="4857556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945037" y="3772119"/>
            <a:ext cx="4126296" cy="4168306"/>
            <a:chOff x="9945037" y="3772119"/>
            <a:chExt cx="4126296" cy="41683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5037" y="3772119"/>
              <a:ext cx="4126296" cy="41683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018" y="2624130"/>
            <a:ext cx="6171429" cy="5810898"/>
            <a:chOff x="1118018" y="2624130"/>
            <a:chExt cx="6171429" cy="58108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18" y="2624130"/>
              <a:ext cx="6171429" cy="58108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09329" y="3234208"/>
            <a:ext cx="2130224" cy="2026433"/>
            <a:chOff x="1609329" y="3234208"/>
            <a:chExt cx="2130224" cy="202643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09329" y="3234208"/>
              <a:ext cx="2130224" cy="202643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24747" y="3868482"/>
            <a:ext cx="781200" cy="781200"/>
            <a:chOff x="10024747" y="3868482"/>
            <a:chExt cx="781200" cy="7812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24747" y="3868482"/>
              <a:ext cx="781200" cy="78120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2376" y="182208"/>
            <a:ext cx="3602732" cy="187070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422522" y="1939530"/>
            <a:ext cx="6975016" cy="106365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945037" y="3772119"/>
            <a:ext cx="4126296" cy="4168306"/>
            <a:chOff x="9945037" y="3772119"/>
            <a:chExt cx="4126296" cy="41683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5037" y="3772119"/>
              <a:ext cx="4126296" cy="41683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018" y="2624130"/>
            <a:ext cx="6171429" cy="5810898"/>
            <a:chOff x="1118018" y="2624130"/>
            <a:chExt cx="6171429" cy="58108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18" y="2624130"/>
              <a:ext cx="6171429" cy="58108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092" y="3219496"/>
            <a:ext cx="2034728" cy="2039314"/>
            <a:chOff x="1640092" y="3219496"/>
            <a:chExt cx="2034728" cy="20393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0092" y="3219496"/>
              <a:ext cx="2034728" cy="203931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24747" y="3868482"/>
            <a:ext cx="781200" cy="781200"/>
            <a:chOff x="10024747" y="3868482"/>
            <a:chExt cx="781200" cy="7812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24747" y="3868482"/>
              <a:ext cx="781200" cy="7812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34832" y="3878809"/>
            <a:ext cx="781200" cy="781200"/>
            <a:chOff x="10834832" y="3878809"/>
            <a:chExt cx="781200" cy="7812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834832" y="3878809"/>
              <a:ext cx="781200" cy="7812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1638865" y="3868482"/>
            <a:ext cx="781200" cy="781200"/>
            <a:chOff x="11638865" y="3868482"/>
            <a:chExt cx="781200" cy="7812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38865" y="3868482"/>
              <a:ext cx="781200" cy="7812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2449792" y="3859311"/>
            <a:ext cx="781200" cy="781200"/>
            <a:chOff x="12449792" y="3859311"/>
            <a:chExt cx="781200" cy="781200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49792" y="3859311"/>
              <a:ext cx="781200" cy="7812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261562" y="3868482"/>
            <a:ext cx="781200" cy="781200"/>
            <a:chOff x="13261562" y="3868482"/>
            <a:chExt cx="781200" cy="78120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261562" y="3868482"/>
              <a:ext cx="781200" cy="781200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2347932" y="3219496"/>
            <a:ext cx="2034728" cy="2055443"/>
            <a:chOff x="2347932" y="3219496"/>
            <a:chExt cx="2034728" cy="2055443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2347932" y="3219496"/>
              <a:ext cx="2034728" cy="2055443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3036459" y="3234208"/>
            <a:ext cx="2034728" cy="2021684"/>
            <a:chOff x="3036459" y="3234208"/>
            <a:chExt cx="2034728" cy="202168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3036459" y="3234208"/>
              <a:ext cx="2034728" cy="20216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3663392" y="3222414"/>
            <a:ext cx="2113886" cy="2055443"/>
            <a:chOff x="3663392" y="3222414"/>
            <a:chExt cx="2113886" cy="2055443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663392" y="3222414"/>
              <a:ext cx="2113886" cy="205544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363612" y="3231938"/>
            <a:ext cx="2128127" cy="2045920"/>
            <a:chOff x="4363612" y="3231938"/>
            <a:chExt cx="2128127" cy="204592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4363612" y="3231938"/>
              <a:ext cx="2128127" cy="2045920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804059" y="5166640"/>
            <a:ext cx="2970774" cy="725880"/>
            <a:chOff x="5804059" y="5166640"/>
            <a:chExt cx="2970774" cy="72588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5400000">
              <a:off x="5804059" y="5166640"/>
              <a:ext cx="2970774" cy="72588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8283731" y="5354360"/>
            <a:ext cx="1058160" cy="531532"/>
            <a:chOff x="8283731" y="5354360"/>
            <a:chExt cx="1058160" cy="531532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283731" y="5354360"/>
              <a:ext cx="1058160" cy="531532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2376" y="182208"/>
            <a:ext cx="3602732" cy="187070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22522" y="1939530"/>
            <a:ext cx="6975016" cy="1063654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836251" y="2593426"/>
            <a:ext cx="2566346" cy="9761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9945037" y="3772119"/>
            <a:ext cx="4126296" cy="4168306"/>
            <a:chOff x="9945037" y="3772119"/>
            <a:chExt cx="4126296" cy="416830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945037" y="3772119"/>
              <a:ext cx="4126296" cy="416830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018" y="2624130"/>
            <a:ext cx="6171429" cy="5810898"/>
            <a:chOff x="1118018" y="2624130"/>
            <a:chExt cx="6171429" cy="58108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18" y="2624130"/>
              <a:ext cx="6171429" cy="58108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40092" y="3265306"/>
            <a:ext cx="2095962" cy="1986783"/>
            <a:chOff x="1640092" y="3265306"/>
            <a:chExt cx="2095962" cy="19867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40092" y="3265306"/>
              <a:ext cx="2095962" cy="19867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024747" y="3868482"/>
            <a:ext cx="781200" cy="781200"/>
            <a:chOff x="10024747" y="3868482"/>
            <a:chExt cx="781200" cy="7812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0024747" y="3868482"/>
              <a:ext cx="781200" cy="78120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02376" y="182208"/>
            <a:ext cx="3602732" cy="1870703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75775" y="1915778"/>
            <a:ext cx="6178998" cy="107124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446193" y="4426766"/>
            <a:ext cx="2562116" cy="2588201"/>
            <a:chOff x="11446193" y="4426766"/>
            <a:chExt cx="2562116" cy="2588201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446193" y="4426766"/>
              <a:ext cx="2562116" cy="258820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18018" y="2624130"/>
            <a:ext cx="6171429" cy="5810898"/>
            <a:chOff x="1118018" y="2624130"/>
            <a:chExt cx="6171429" cy="5810898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18" y="2624130"/>
              <a:ext cx="6171429" cy="581089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659140" y="3249757"/>
            <a:ext cx="2034728" cy="1999529"/>
            <a:chOff x="1659140" y="3249757"/>
            <a:chExt cx="2034728" cy="199952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59140" y="3249757"/>
              <a:ext cx="2034728" cy="199952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535534" y="4508688"/>
            <a:ext cx="781200" cy="781200"/>
            <a:chOff x="11535534" y="4508688"/>
            <a:chExt cx="781200" cy="7812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535534" y="4508688"/>
              <a:ext cx="781200" cy="7812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345305" y="4503446"/>
            <a:ext cx="781200" cy="781200"/>
            <a:chOff x="12345305" y="4503446"/>
            <a:chExt cx="781200" cy="78120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345305" y="4503446"/>
              <a:ext cx="781200" cy="78120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3156944" y="4488515"/>
            <a:ext cx="781200" cy="781200"/>
            <a:chOff x="13156944" y="4488515"/>
            <a:chExt cx="781200" cy="7812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56944" y="4488515"/>
              <a:ext cx="781200" cy="781200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36459" y="3234208"/>
            <a:ext cx="2034728" cy="2021684"/>
            <a:chOff x="3036459" y="3234208"/>
            <a:chExt cx="2034728" cy="2021684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36459" y="3234208"/>
              <a:ext cx="2034728" cy="20216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401707" y="3249757"/>
            <a:ext cx="2056473" cy="1999529"/>
            <a:chOff x="4401707" y="3249757"/>
            <a:chExt cx="2056473" cy="199952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401707" y="3249757"/>
              <a:ext cx="2056473" cy="199952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5804059" y="5166640"/>
            <a:ext cx="2970774" cy="725880"/>
            <a:chOff x="5804059" y="5166640"/>
            <a:chExt cx="2970774" cy="72588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5804059" y="5166640"/>
              <a:ext cx="2970774" cy="725880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8909210" y="5263813"/>
            <a:ext cx="1058160" cy="531532"/>
            <a:chOff x="8909210" y="5263813"/>
            <a:chExt cx="1058160" cy="531532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909210" y="5263813"/>
              <a:ext cx="1058160" cy="531532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2376" y="182208"/>
            <a:ext cx="3602732" cy="1870703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75775" y="1931327"/>
            <a:ext cx="6178998" cy="1071245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534037" y="3312386"/>
            <a:ext cx="2566346" cy="9761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 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등장배경</a:t>
            </a:r>
            <a:endParaRPr lang="en-US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Object 26">
            <a:extLst>
              <a:ext uri="{FF2B5EF4-FFF2-40B4-BE49-F238E27FC236}">
                <a16:creationId xmlns:a16="http://schemas.microsoft.com/office/drawing/2014/main" id="{29A5A6FC-6452-212F-490A-8C7D7942801E}"/>
              </a:ext>
            </a:extLst>
          </p:cNvPr>
          <p:cNvSpPr txBox="1"/>
          <p:nvPr/>
        </p:nvSpPr>
        <p:spPr>
          <a:xfrm>
            <a:off x="1066800" y="1770180"/>
            <a:ext cx="906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fully connected</a:t>
            </a:r>
            <a:r>
              <a:rPr lang="ko-KR" altLang="en-US" sz="40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일때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장점</a:t>
            </a:r>
            <a:endParaRPr lang="en-US" altLang="ko-KR" sz="4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Object 26">
            <a:extLst>
              <a:ext uri="{FF2B5EF4-FFF2-40B4-BE49-F238E27FC236}">
                <a16:creationId xmlns:a16="http://schemas.microsoft.com/office/drawing/2014/main" id="{9971F128-0C85-536C-8027-CE3BAE4FA522}"/>
              </a:ext>
            </a:extLst>
          </p:cNvPr>
          <p:cNvSpPr txBox="1"/>
          <p:nvPr/>
        </p:nvSpPr>
        <p:spPr>
          <a:xfrm>
            <a:off x="7408597" y="5142857"/>
            <a:ext cx="944880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세상의 모든 정보가 공개 되어있고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그 정보가 데이터로 </a:t>
            </a:r>
            <a:endParaRPr lang="en-US" altLang="ko-KR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존재한다면 알고 싶은 모든 정보를 예측해낼 수 있다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483FDD7E-9751-D7EF-82CF-3B524DD951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5935" y="3902134"/>
            <a:ext cx="3767158" cy="376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927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118018" y="2624130"/>
            <a:ext cx="6171429" cy="5810898"/>
            <a:chOff x="1118018" y="2624130"/>
            <a:chExt cx="6171429" cy="5810898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8018" y="2624130"/>
              <a:ext cx="6171429" cy="581089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621045" y="3265306"/>
            <a:ext cx="2095962" cy="1986783"/>
            <a:chOff x="1621045" y="3265306"/>
            <a:chExt cx="2095962" cy="19867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21045" y="3265306"/>
              <a:ext cx="2095962" cy="19867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890937" y="3265306"/>
            <a:ext cx="1750462" cy="1986783"/>
            <a:chOff x="2890937" y="3265306"/>
            <a:chExt cx="1750462" cy="19867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2890937" y="3265306"/>
              <a:ext cx="1750462" cy="19867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789519" y="4257303"/>
            <a:ext cx="1750462" cy="2087410"/>
            <a:chOff x="1789519" y="4257303"/>
            <a:chExt cx="1750462" cy="20874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789519" y="4257303"/>
              <a:ext cx="1750462" cy="20874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5674499" y="3270360"/>
            <a:ext cx="1750462" cy="4519728"/>
            <a:chOff x="5674499" y="3270360"/>
            <a:chExt cx="1750462" cy="451972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5674499" y="3270360"/>
              <a:ext cx="1750462" cy="451972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188936" y="5435250"/>
            <a:ext cx="1750462" cy="4886244"/>
            <a:chOff x="3188936" y="5435250"/>
            <a:chExt cx="1750462" cy="48862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188936" y="5435250"/>
              <a:ext cx="1750462" cy="4886244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2376" y="182208"/>
            <a:ext cx="3602732" cy="187070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72565" y="1915774"/>
            <a:ext cx="6975264" cy="107124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005465" y="3733283"/>
            <a:ext cx="774022" cy="1129403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03509" y="5372296"/>
            <a:ext cx="774022" cy="112940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890834" y="5154047"/>
            <a:ext cx="779661" cy="97617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88749" y="8180590"/>
            <a:ext cx="779661" cy="976175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408341" y="4477231"/>
            <a:ext cx="8819261" cy="976175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398817" y="3568393"/>
            <a:ext cx="3324042" cy="103466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041961" y="5518286"/>
            <a:ext cx="6107908" cy="228502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30997" y="2730459"/>
            <a:ext cx="6546258" cy="6342743"/>
            <a:chOff x="1030997" y="2730459"/>
            <a:chExt cx="6546258" cy="63427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997" y="2730459"/>
              <a:ext cx="6546258" cy="6342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6104" y="2863792"/>
            <a:ext cx="2095962" cy="1986783"/>
            <a:chOff x="1136104" y="2863792"/>
            <a:chExt cx="2095962" cy="19867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6104" y="2863792"/>
              <a:ext cx="2095962" cy="19867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05996" y="2863792"/>
            <a:ext cx="1750462" cy="1986783"/>
            <a:chOff x="2405996" y="2863792"/>
            <a:chExt cx="1750462" cy="19867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2405996" y="2863792"/>
              <a:ext cx="1750462" cy="19867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4578" y="3817694"/>
            <a:ext cx="1750462" cy="2087410"/>
            <a:chOff x="1304578" y="3817694"/>
            <a:chExt cx="1750462" cy="20874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304578" y="3817694"/>
              <a:ext cx="1750462" cy="20874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30490" y="3576288"/>
            <a:ext cx="1750462" cy="4576743"/>
            <a:chOff x="6630490" y="3576288"/>
            <a:chExt cx="1750462" cy="45767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6630490" y="3576288"/>
              <a:ext cx="1750462" cy="45767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44602" y="6445725"/>
            <a:ext cx="1471634" cy="4886244"/>
            <a:chOff x="3544602" y="6445725"/>
            <a:chExt cx="1471634" cy="48862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544602" y="6445725"/>
              <a:ext cx="1471634" cy="48862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88010" y="8526662"/>
            <a:ext cx="1394762" cy="647499"/>
            <a:chOff x="6388010" y="8526662"/>
            <a:chExt cx="1394762" cy="6474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140000">
              <a:off x="6388010" y="8526662"/>
              <a:ext cx="1394762" cy="6474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4413" y="8529327"/>
            <a:ext cx="1294199" cy="647499"/>
            <a:chOff x="834413" y="8529327"/>
            <a:chExt cx="1294199" cy="6474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140000">
              <a:off x="834413" y="8529327"/>
              <a:ext cx="1294199" cy="6474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66882" y="2863792"/>
            <a:ext cx="1230269" cy="647499"/>
            <a:chOff x="6866882" y="2863792"/>
            <a:chExt cx="1230269" cy="6474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6866882" y="2863792"/>
              <a:ext cx="1230269" cy="6474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29079" y="8179075"/>
            <a:ext cx="905876" cy="647499"/>
            <a:chOff x="7029079" y="8179075"/>
            <a:chExt cx="905876" cy="6474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7029079" y="8179075"/>
              <a:ext cx="905876" cy="6474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04512" y="3405650"/>
            <a:ext cx="4907826" cy="4992360"/>
            <a:chOff x="11204512" y="3405650"/>
            <a:chExt cx="4907826" cy="499236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04512" y="3405650"/>
              <a:ext cx="4907826" cy="49923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299980" y="3517245"/>
            <a:ext cx="610398" cy="610398"/>
            <a:chOff x="11299980" y="3517245"/>
            <a:chExt cx="610398" cy="61039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99980" y="3517245"/>
              <a:ext cx="610398" cy="6103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9516035" y="5401396"/>
            <a:ext cx="987366" cy="531532"/>
            <a:chOff x="9516035" y="5401396"/>
            <a:chExt cx="987366" cy="531532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516035" y="5401396"/>
              <a:ext cx="987366" cy="531532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511661" y="351856"/>
            <a:ext cx="4087428" cy="171996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685862" y="1791066"/>
            <a:ext cx="9300988" cy="894140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3520523" y="3331769"/>
            <a:ext cx="774022" cy="1129403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918567" y="4932686"/>
            <a:ext cx="774022" cy="1129403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46825" y="5516990"/>
            <a:ext cx="779661" cy="976175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043097" y="9191066"/>
            <a:ext cx="779661" cy="976175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26102" y="8826315"/>
            <a:ext cx="793070" cy="112940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600536" y="2664524"/>
            <a:ext cx="793070" cy="1129403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30371" y="7991634"/>
            <a:ext cx="793070" cy="1129403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6849028" y="8826315"/>
            <a:ext cx="793070" cy="112940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4708667" y="3071127"/>
            <a:ext cx="820699" cy="1567499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30997" y="2730459"/>
            <a:ext cx="6546258" cy="6342743"/>
            <a:chOff x="1030997" y="2730459"/>
            <a:chExt cx="6546258" cy="63427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997" y="2730459"/>
              <a:ext cx="6546258" cy="6342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6104" y="2863792"/>
            <a:ext cx="2095962" cy="1986783"/>
            <a:chOff x="1136104" y="2863792"/>
            <a:chExt cx="2095962" cy="19867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6104" y="2863792"/>
              <a:ext cx="2095962" cy="19867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05996" y="2863792"/>
            <a:ext cx="1750462" cy="1986783"/>
            <a:chOff x="2405996" y="2863792"/>
            <a:chExt cx="1750462" cy="19867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2405996" y="2863792"/>
              <a:ext cx="1750462" cy="19867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4578" y="3817694"/>
            <a:ext cx="1750462" cy="2087410"/>
            <a:chOff x="1304578" y="3817694"/>
            <a:chExt cx="1750462" cy="20874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304578" y="3817694"/>
              <a:ext cx="1750462" cy="20874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30490" y="3576288"/>
            <a:ext cx="1750462" cy="4576743"/>
            <a:chOff x="6630490" y="3576288"/>
            <a:chExt cx="1750462" cy="45767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6630490" y="3576288"/>
              <a:ext cx="1750462" cy="45767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44602" y="6445725"/>
            <a:ext cx="1471634" cy="4886244"/>
            <a:chOff x="3544602" y="6445725"/>
            <a:chExt cx="1471634" cy="48862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544602" y="6445725"/>
              <a:ext cx="1471634" cy="48862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88010" y="8526662"/>
            <a:ext cx="1394762" cy="647499"/>
            <a:chOff x="6388010" y="8526662"/>
            <a:chExt cx="1394762" cy="6474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140000">
              <a:off x="6388010" y="8526662"/>
              <a:ext cx="1394762" cy="6474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4413" y="8529327"/>
            <a:ext cx="1294199" cy="647499"/>
            <a:chOff x="834413" y="8529327"/>
            <a:chExt cx="1294199" cy="6474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140000">
              <a:off x="834413" y="8529327"/>
              <a:ext cx="1294199" cy="6474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66882" y="2863792"/>
            <a:ext cx="1230269" cy="647499"/>
            <a:chOff x="6866882" y="2863792"/>
            <a:chExt cx="1230269" cy="6474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6866882" y="2863792"/>
              <a:ext cx="1230269" cy="6474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29079" y="8179075"/>
            <a:ext cx="905876" cy="647499"/>
            <a:chOff x="7029079" y="8179075"/>
            <a:chExt cx="905876" cy="6474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7029079" y="8179075"/>
              <a:ext cx="905876" cy="64749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1204512" y="3405650"/>
            <a:ext cx="4907826" cy="4992360"/>
            <a:chOff x="11204512" y="3405650"/>
            <a:chExt cx="4907826" cy="4992360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204512" y="3405650"/>
              <a:ext cx="4907826" cy="4992360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1299980" y="3517245"/>
            <a:ext cx="610398" cy="610398"/>
            <a:chOff x="11299980" y="3517245"/>
            <a:chExt cx="610398" cy="61039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299980" y="3517245"/>
              <a:ext cx="610398" cy="610398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932948" y="3525314"/>
            <a:ext cx="610398" cy="610398"/>
            <a:chOff x="11932948" y="3525314"/>
            <a:chExt cx="610398" cy="610398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932948" y="3525314"/>
              <a:ext cx="610398" cy="610398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2561188" y="3517245"/>
            <a:ext cx="610398" cy="610398"/>
            <a:chOff x="12561188" y="3517245"/>
            <a:chExt cx="610398" cy="610398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2561188" y="3517245"/>
              <a:ext cx="610398" cy="610398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5384978" y="3490055"/>
            <a:ext cx="610398" cy="610398"/>
            <a:chOff x="15384978" y="3490055"/>
            <a:chExt cx="610398" cy="61039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5384978" y="3490055"/>
              <a:ext cx="610398" cy="610398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1837297" y="2863792"/>
            <a:ext cx="2096623" cy="1998301"/>
            <a:chOff x="1837297" y="2863792"/>
            <a:chExt cx="2096623" cy="1998301"/>
          </a:xfrm>
        </p:grpSpPr>
        <p:pic>
          <p:nvPicPr>
            <p:cNvPr id="66" name="Object 65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837297" y="2863792"/>
              <a:ext cx="2096623" cy="199830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2516229" y="2859456"/>
            <a:ext cx="2125170" cy="2021684"/>
            <a:chOff x="2516229" y="2859456"/>
            <a:chExt cx="2125170" cy="2021684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516229" y="2859456"/>
              <a:ext cx="2125170" cy="2021684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5293135" y="2863792"/>
            <a:ext cx="2128127" cy="2045920"/>
            <a:chOff x="5293135" y="2863792"/>
            <a:chExt cx="2128127" cy="204592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93135" y="2863792"/>
              <a:ext cx="2128127" cy="2045920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6533076" y="5460189"/>
            <a:ext cx="4493683" cy="725880"/>
            <a:chOff x="6533076" y="5460189"/>
            <a:chExt cx="4493683" cy="725880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6533076" y="5460189"/>
              <a:ext cx="4493683" cy="725880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9516035" y="5401396"/>
            <a:ext cx="987366" cy="531532"/>
            <a:chOff x="9516035" y="5401396"/>
            <a:chExt cx="987366" cy="531532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9516035" y="5401396"/>
              <a:ext cx="987366" cy="531532"/>
            </a:xfrm>
            <a:prstGeom prst="rect">
              <a:avLst/>
            </a:prstGeom>
          </p:spPr>
        </p:pic>
      </p:grpSp>
      <p:pic>
        <p:nvPicPr>
          <p:cNvPr id="80" name="Object 7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511661" y="351856"/>
            <a:ext cx="4087428" cy="1719961"/>
          </a:xfrm>
          <a:prstGeom prst="rect">
            <a:avLst/>
          </a:prstGeom>
        </p:spPr>
      </p:pic>
      <p:pic>
        <p:nvPicPr>
          <p:cNvPr id="81" name="Object 8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-685862" y="1791066"/>
            <a:ext cx="9300988" cy="894140"/>
          </a:xfrm>
          <a:prstGeom prst="rect">
            <a:avLst/>
          </a:prstGeom>
        </p:spPr>
      </p:pic>
      <p:pic>
        <p:nvPicPr>
          <p:cNvPr id="82" name="Object 8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520523" y="3331769"/>
            <a:ext cx="774022" cy="1129403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918567" y="4932686"/>
            <a:ext cx="774022" cy="1129403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7846825" y="5516990"/>
            <a:ext cx="779661" cy="976175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043097" y="9191066"/>
            <a:ext cx="779661" cy="976175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226102" y="8826315"/>
            <a:ext cx="793070" cy="1129403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600536" y="2664524"/>
            <a:ext cx="793070" cy="1129403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7530371" y="7991634"/>
            <a:ext cx="793070" cy="1129403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849028" y="8826315"/>
            <a:ext cx="793070" cy="1129403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4708667" y="3071127"/>
            <a:ext cx="820699" cy="1567499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399809" y="2994275"/>
            <a:ext cx="1892489" cy="1567499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2421269" y="2330250"/>
            <a:ext cx="2615346" cy="103466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030997" y="2730459"/>
            <a:ext cx="6546258" cy="6342743"/>
            <a:chOff x="1030997" y="2730459"/>
            <a:chExt cx="6546258" cy="634274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0997" y="2730459"/>
              <a:ext cx="6546258" cy="634274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36104" y="2863792"/>
            <a:ext cx="2095962" cy="1986783"/>
            <a:chOff x="1136104" y="2863792"/>
            <a:chExt cx="2095962" cy="198678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36104" y="2863792"/>
              <a:ext cx="2095962" cy="198678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405996" y="2863792"/>
            <a:ext cx="1750462" cy="1986783"/>
            <a:chOff x="2405996" y="2863792"/>
            <a:chExt cx="1750462" cy="198678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0800000">
              <a:off x="2405996" y="2863792"/>
              <a:ext cx="1750462" cy="198678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04578" y="3817694"/>
            <a:ext cx="1750462" cy="2087410"/>
            <a:chOff x="1304578" y="3817694"/>
            <a:chExt cx="1750462" cy="208741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5400000">
              <a:off x="1304578" y="3817694"/>
              <a:ext cx="1750462" cy="20874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6630490" y="3576288"/>
            <a:ext cx="1750462" cy="4576743"/>
            <a:chOff x="6630490" y="3576288"/>
            <a:chExt cx="1750462" cy="457674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 rot="10800000">
              <a:off x="6630490" y="3576288"/>
              <a:ext cx="1750462" cy="457674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3544602" y="6445725"/>
            <a:ext cx="1471634" cy="4886244"/>
            <a:chOff x="3544602" y="6445725"/>
            <a:chExt cx="1471634" cy="4886244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-5400000">
              <a:off x="3544602" y="6445725"/>
              <a:ext cx="1471634" cy="488624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6388010" y="8526662"/>
            <a:ext cx="1394762" cy="647499"/>
            <a:chOff x="6388010" y="8526662"/>
            <a:chExt cx="1394762" cy="64749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16140000">
              <a:off x="6388010" y="8526662"/>
              <a:ext cx="1394762" cy="64749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834413" y="8529327"/>
            <a:ext cx="1294199" cy="647499"/>
            <a:chOff x="834413" y="8529327"/>
            <a:chExt cx="1294199" cy="647499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 rot="16140000">
              <a:off x="834413" y="8529327"/>
              <a:ext cx="1294199" cy="64749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6866882" y="2863792"/>
            <a:ext cx="1230269" cy="647499"/>
            <a:chOff x="6866882" y="2863792"/>
            <a:chExt cx="1230269" cy="647499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10800000">
              <a:off x="6866882" y="2863792"/>
              <a:ext cx="1230269" cy="64749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7029079" y="8179075"/>
            <a:ext cx="905876" cy="647499"/>
            <a:chOff x="7029079" y="8179075"/>
            <a:chExt cx="905876" cy="64749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10800000">
              <a:off x="7029079" y="8179075"/>
              <a:ext cx="905876" cy="647499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11661" y="351856"/>
            <a:ext cx="4087428" cy="1719961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-685862" y="1791066"/>
            <a:ext cx="9300988" cy="894140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3520523" y="3331769"/>
            <a:ext cx="774022" cy="1129403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918567" y="4932686"/>
            <a:ext cx="774022" cy="1129403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846825" y="5516990"/>
            <a:ext cx="779661" cy="976175"/>
          </a:xfrm>
          <a:prstGeom prst="rect">
            <a:avLst/>
          </a:prstGeom>
        </p:spPr>
      </p:pic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43097" y="9191066"/>
            <a:ext cx="779661" cy="976175"/>
          </a:xfrm>
          <a:prstGeom prst="rect">
            <a:avLst/>
          </a:prstGeom>
        </p:spPr>
      </p:pic>
      <p:pic>
        <p:nvPicPr>
          <p:cNvPr id="56" name="Object 5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226102" y="8826315"/>
            <a:ext cx="793070" cy="1129403"/>
          </a:xfrm>
          <a:prstGeom prst="rect">
            <a:avLst/>
          </a:prstGeom>
        </p:spPr>
      </p:pic>
      <p:pic>
        <p:nvPicPr>
          <p:cNvPr id="57" name="Object 5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600536" y="2664524"/>
            <a:ext cx="793070" cy="1129403"/>
          </a:xfrm>
          <a:prstGeom prst="rect">
            <a:avLst/>
          </a:prstGeom>
        </p:spPr>
      </p:pic>
      <p:pic>
        <p:nvPicPr>
          <p:cNvPr id="58" name="Object 5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530371" y="7991634"/>
            <a:ext cx="793070" cy="1129403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849028" y="8826315"/>
            <a:ext cx="793070" cy="1129403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708667" y="3071127"/>
            <a:ext cx="820699" cy="1567499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030304" y="5624076"/>
            <a:ext cx="8173251" cy="1560118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020780" y="4547483"/>
            <a:ext cx="3324042" cy="1034661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90265" y="222524"/>
            <a:ext cx="4722784" cy="295168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701" y="3137388"/>
            <a:ext cx="14993175" cy="117462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25082" y="4714465"/>
            <a:ext cx="14183775" cy="262032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83846" y="66652"/>
            <a:ext cx="4176461" cy="2060822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19428" y="1789809"/>
            <a:ext cx="14593432" cy="10111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32399" y="2649447"/>
            <a:ext cx="3010737" cy="248338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07085" y="5009037"/>
            <a:ext cx="7479632" cy="101838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32399" y="5770861"/>
            <a:ext cx="4185908" cy="136288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38828" y="7279275"/>
            <a:ext cx="8013280" cy="101115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37828" y="5219349"/>
            <a:ext cx="397403" cy="46514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47352" y="2008445"/>
            <a:ext cx="397403" cy="46514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8867511" y="-4865499"/>
            <a:ext cx="36023022" cy="20017998"/>
            <a:chOff x="-8868654" y="-4866142"/>
            <a:chExt cx="36023022" cy="20017998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-8868654" y="-4866142"/>
              <a:ext cx="36023022" cy="20017998"/>
              <a:chOff x="-8868654" y="-4866142"/>
              <a:chExt cx="36023022" cy="20017998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143947" y="4628505"/>
            <a:ext cx="17997824" cy="14286"/>
            <a:chOff x="143945" y="4628505"/>
            <a:chExt cx="17997824" cy="142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45" y="4628505"/>
              <a:ext cx="17997824" cy="1428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3947" y="6042746"/>
            <a:ext cx="17997824" cy="14286"/>
            <a:chOff x="143945" y="6042745"/>
            <a:chExt cx="17997824" cy="14286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3945" y="6042745"/>
              <a:ext cx="17997824" cy="14286"/>
            </a:xfrm>
            <a:prstGeom prst="rect">
              <a:avLst/>
            </a:prstGeom>
          </p:spPr>
        </p:pic>
      </p:grpSp>
      <p:sp>
        <p:nvSpPr>
          <p:cNvPr id="26" name="Object 26"/>
          <p:cNvSpPr txBox="1"/>
          <p:nvPr/>
        </p:nvSpPr>
        <p:spPr>
          <a:xfrm>
            <a:off x="285224" y="3275500"/>
            <a:ext cx="17715266" cy="424770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spcAft>
                <a:spcPts val="1800"/>
              </a:spcAft>
            </a:pPr>
            <a:endParaRPr lang="en-US" altLang="ko-KR" sz="8001" b="1" kern="0" spc="-100" dirty="0">
              <a:solidFill>
                <a:srgbClr val="4B7455"/>
              </a:solidFill>
              <a:latin typeface="+mn-ea"/>
            </a:endParaRPr>
          </a:p>
          <a:p>
            <a:pPr algn="ctr">
              <a:spcAft>
                <a:spcPts val="1800"/>
              </a:spcAft>
            </a:pPr>
            <a:r>
              <a:rPr lang="en-US" altLang="ko-KR" sz="8001" b="1" kern="0" spc="-100" dirty="0">
                <a:solidFill>
                  <a:srgbClr val="4B745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 </a:t>
            </a:r>
            <a:r>
              <a:rPr lang="ko-KR" altLang="en-US" sz="8001" b="1" kern="0" spc="-100" dirty="0">
                <a:solidFill>
                  <a:srgbClr val="4B7455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이어서</a:t>
            </a:r>
            <a:endParaRPr lang="en-US" altLang="ko-KR" sz="14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spcAft>
                <a:spcPts val="1800"/>
              </a:spcAft>
            </a:pPr>
            <a:endParaRPr lang="en-US" sz="8001" b="1" dirty="0">
              <a:latin typeface="+mn-ea"/>
              <a:cs typeface="Arial" panose="020B0604020202020204" pitchFamily="34" charset="0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072793" y="8661692"/>
            <a:ext cx="614012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000" dirty="0">
                <a:solidFill>
                  <a:srgbClr val="4B7455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김지원</a:t>
            </a:r>
            <a:endParaRPr lang="en-US" altLang="ko-KR" sz="2000" dirty="0">
              <a:solidFill>
                <a:srgbClr val="4B7455"/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1"/>
            <a:ext cx="18285714" cy="10285715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pic>
        <p:nvPicPr>
          <p:cNvPr id="15" name="object 12">
            <a:extLst>
              <a:ext uri="{FF2B5EF4-FFF2-40B4-BE49-F238E27FC236}">
                <a16:creationId xmlns:a16="http://schemas.microsoft.com/office/drawing/2014/main" id="{12D8CC85-2139-C5E4-91AB-D2B4586296F9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650736" y="1446086"/>
            <a:ext cx="5120640" cy="1495044"/>
          </a:xfrm>
          <a:prstGeom prst="rect">
            <a:avLst/>
          </a:prstGeom>
        </p:spPr>
      </p:pic>
      <p:grpSp>
        <p:nvGrpSpPr>
          <p:cNvPr id="19" name="object 16">
            <a:extLst>
              <a:ext uri="{FF2B5EF4-FFF2-40B4-BE49-F238E27FC236}">
                <a16:creationId xmlns:a16="http://schemas.microsoft.com/office/drawing/2014/main" id="{A907AA9D-1646-0B17-B18A-98DEF806BCC0}"/>
              </a:ext>
            </a:extLst>
          </p:cNvPr>
          <p:cNvGrpSpPr/>
          <p:nvPr/>
        </p:nvGrpSpPr>
        <p:grpSpPr>
          <a:xfrm>
            <a:off x="3456645" y="5790794"/>
            <a:ext cx="11369040" cy="824484"/>
            <a:chOff x="3457955" y="4518659"/>
            <a:chExt cx="11369040" cy="824484"/>
          </a:xfrm>
        </p:grpSpPr>
        <p:pic>
          <p:nvPicPr>
            <p:cNvPr id="20" name="object 17">
              <a:extLst>
                <a:ext uri="{FF2B5EF4-FFF2-40B4-BE49-F238E27FC236}">
                  <a16:creationId xmlns:a16="http://schemas.microsoft.com/office/drawing/2014/main" id="{3E82A652-4D71-27B1-3C38-C26154286812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7955" y="4518659"/>
              <a:ext cx="9186672" cy="824484"/>
            </a:xfrm>
            <a:prstGeom prst="rect">
              <a:avLst/>
            </a:prstGeom>
          </p:spPr>
        </p:pic>
        <p:pic>
          <p:nvPicPr>
            <p:cNvPr id="21" name="object 18">
              <a:extLst>
                <a:ext uri="{FF2B5EF4-FFF2-40B4-BE49-F238E27FC236}">
                  <a16:creationId xmlns:a16="http://schemas.microsoft.com/office/drawing/2014/main" id="{FFD8FABD-EB31-1774-0315-AE25A30A5ADC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66091" y="4518659"/>
              <a:ext cx="2660904" cy="824484"/>
            </a:xfrm>
            <a:prstGeom prst="rect">
              <a:avLst/>
            </a:prstGeom>
          </p:spPr>
        </p:pic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F264BDE-0266-46F6-7FAE-64A4BA5D423E}"/>
              </a:ext>
            </a:extLst>
          </p:cNvPr>
          <p:cNvSpPr txBox="1"/>
          <p:nvPr/>
        </p:nvSpPr>
        <p:spPr>
          <a:xfrm>
            <a:off x="3962400" y="5972204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2. </a:t>
            </a:r>
            <a:r>
              <a:rPr lang="en-US" altLang="ko-KR" sz="2400" dirty="0" err="1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PyTorch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API</a:t>
            </a:r>
          </a:p>
        </p:txBody>
      </p:sp>
      <p:grpSp>
        <p:nvGrpSpPr>
          <p:cNvPr id="35" name="object 16">
            <a:extLst>
              <a:ext uri="{FF2B5EF4-FFF2-40B4-BE49-F238E27FC236}">
                <a16:creationId xmlns:a16="http://schemas.microsoft.com/office/drawing/2014/main" id="{3EE1362D-B83B-1A25-4B75-3576DA2C6114}"/>
              </a:ext>
            </a:extLst>
          </p:cNvPr>
          <p:cNvGrpSpPr/>
          <p:nvPr/>
        </p:nvGrpSpPr>
        <p:grpSpPr>
          <a:xfrm>
            <a:off x="3430453" y="4290596"/>
            <a:ext cx="11384348" cy="852905"/>
            <a:chOff x="3457955" y="4490239"/>
            <a:chExt cx="11384348" cy="852904"/>
          </a:xfrm>
        </p:grpSpPr>
        <p:pic>
          <p:nvPicPr>
            <p:cNvPr id="36" name="object 17">
              <a:extLst>
                <a:ext uri="{FF2B5EF4-FFF2-40B4-BE49-F238E27FC236}">
                  <a16:creationId xmlns:a16="http://schemas.microsoft.com/office/drawing/2014/main" id="{6E1C6DED-EFBB-27FF-5323-99F2479C3599}"/>
                </a:ext>
              </a:extLst>
            </p:cNvPr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457955" y="4518659"/>
              <a:ext cx="9186672" cy="824484"/>
            </a:xfrm>
            <a:prstGeom prst="rect">
              <a:avLst/>
            </a:prstGeom>
          </p:spPr>
        </p:pic>
        <p:pic>
          <p:nvPicPr>
            <p:cNvPr id="37" name="object 18">
              <a:extLst>
                <a:ext uri="{FF2B5EF4-FFF2-40B4-BE49-F238E27FC236}">
                  <a16:creationId xmlns:a16="http://schemas.microsoft.com/office/drawing/2014/main" id="{6E13B724-828F-7370-9FF7-E5503A945841}"/>
                </a:ext>
              </a:extLst>
            </p:cNvPr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181399" y="4490239"/>
              <a:ext cx="2660904" cy="824484"/>
            </a:xfrm>
            <a:prstGeom prst="rect">
              <a:avLst/>
            </a:prstGeom>
          </p:spPr>
        </p:pic>
      </p:grpSp>
      <p:pic>
        <p:nvPicPr>
          <p:cNvPr id="33" name="object 15">
            <a:extLst>
              <a:ext uri="{FF2B5EF4-FFF2-40B4-BE49-F238E27FC236}">
                <a16:creationId xmlns:a16="http://schemas.microsoft.com/office/drawing/2014/main" id="{139392B0-69AE-9FE6-86B0-A55E90E4DC71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38587" y="5796847"/>
            <a:ext cx="2660904" cy="824483"/>
          </a:xfrm>
          <a:prstGeom prst="rect">
            <a:avLst/>
          </a:prstGeom>
        </p:spPr>
      </p:pic>
      <p:pic>
        <p:nvPicPr>
          <p:cNvPr id="38" name="object 15">
            <a:extLst>
              <a:ext uri="{FF2B5EF4-FFF2-40B4-BE49-F238E27FC236}">
                <a16:creationId xmlns:a16="http://schemas.microsoft.com/office/drawing/2014/main" id="{C3A7CFB2-CADD-6AF0-43A1-97E37E07B46C}"/>
              </a:ext>
            </a:extLst>
          </p:cNvPr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2138587" y="4312966"/>
            <a:ext cx="2660904" cy="808166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E9BE26F-3695-01D0-175C-F2EE685D12D0}"/>
              </a:ext>
            </a:extLst>
          </p:cNvPr>
          <p:cNvSpPr txBox="1"/>
          <p:nvPr/>
        </p:nvSpPr>
        <p:spPr>
          <a:xfrm>
            <a:off x="3962400" y="4486216"/>
            <a:ext cx="670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1.</a:t>
            </a:r>
            <a:r>
              <a:rPr lang="ko-KR" altLang="en-US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 </a:t>
            </a:r>
            <a:r>
              <a:rPr lang="en-US" altLang="ko-KR" sz="2400" dirty="0"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Pooling Layer</a:t>
            </a:r>
            <a:endParaRPr lang="ko-KR" altLang="en-US" sz="2400" dirty="0">
              <a:latin typeface="KoPubWorld돋움체 Medium" panose="00000600000000000000" pitchFamily="2" charset="-127"/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516700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613744B5-A69B-7A0E-B5F8-E885AAA510C5}"/>
              </a:ext>
            </a:extLst>
          </p:cNvPr>
          <p:cNvGrpSpPr/>
          <p:nvPr/>
        </p:nvGrpSpPr>
        <p:grpSpPr>
          <a:xfrm>
            <a:off x="2286" y="1"/>
            <a:ext cx="18285714" cy="10285715"/>
            <a:chOff x="0" y="0"/>
            <a:chExt cx="18285714" cy="10285714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BC6B42D0-FFA2-0992-8BB3-1D5A59C7A176}"/>
                </a:ext>
              </a:extLst>
            </p:cNvPr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16" name="Object 3">
                <a:extLst>
                  <a:ext uri="{FF2B5EF4-FFF2-40B4-BE49-F238E27FC236}">
                    <a16:creationId xmlns:a16="http://schemas.microsoft.com/office/drawing/2014/main" id="{D363F01E-3C16-3C12-5567-DBCF1348B8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7" name="그룹 1003">
              <a:extLst>
                <a:ext uri="{FF2B5EF4-FFF2-40B4-BE49-F238E27FC236}">
                  <a16:creationId xmlns:a16="http://schemas.microsoft.com/office/drawing/2014/main" id="{0569E64A-9007-260B-17A0-FDD19E860996}"/>
                </a:ext>
              </a:extLst>
            </p:cNvPr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15" name="Object 6">
                <a:extLst>
                  <a:ext uri="{FF2B5EF4-FFF2-40B4-BE49-F238E27FC236}">
                    <a16:creationId xmlns:a16="http://schemas.microsoft.com/office/drawing/2014/main" id="{63F6B57F-5748-4250-F9E2-81813EA67B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8" name="그룹 1004">
              <a:extLst>
                <a:ext uri="{FF2B5EF4-FFF2-40B4-BE49-F238E27FC236}">
                  <a16:creationId xmlns:a16="http://schemas.microsoft.com/office/drawing/2014/main" id="{980BA9CB-7DA4-49CB-04AF-89DEE6406866}"/>
                </a:ext>
              </a:extLst>
            </p:cNvPr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4" name="Object 9">
                <a:extLst>
                  <a:ext uri="{FF2B5EF4-FFF2-40B4-BE49-F238E27FC236}">
                    <a16:creationId xmlns:a16="http://schemas.microsoft.com/office/drawing/2014/main" id="{470FC948-0744-785B-BE65-251063A7B5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9" name="그룹 1005">
              <a:extLst>
                <a:ext uri="{FF2B5EF4-FFF2-40B4-BE49-F238E27FC236}">
                  <a16:creationId xmlns:a16="http://schemas.microsoft.com/office/drawing/2014/main" id="{33954C33-DA48-CB85-4049-D6B881CD6853}"/>
                </a:ext>
              </a:extLst>
            </p:cNvPr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>
                <a:extLst>
                  <a:ext uri="{FF2B5EF4-FFF2-40B4-BE49-F238E27FC236}">
                    <a16:creationId xmlns:a16="http://schemas.microsoft.com/office/drawing/2014/main" id="{DC7F93EA-1B7A-0C37-1E46-8F5D15DDA4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" name="그룹 1006">
              <a:extLst>
                <a:ext uri="{FF2B5EF4-FFF2-40B4-BE49-F238E27FC236}">
                  <a16:creationId xmlns:a16="http://schemas.microsoft.com/office/drawing/2014/main" id="{434EDB45-28C0-B0E2-5A07-F39E38AD8192}"/>
                </a:ext>
              </a:extLst>
            </p:cNvPr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1" name="Object 15">
                <a:extLst>
                  <a:ext uri="{FF2B5EF4-FFF2-40B4-BE49-F238E27FC236}">
                    <a16:creationId xmlns:a16="http://schemas.microsoft.com/office/drawing/2014/main" id="{61C75A7C-6DF1-6731-E36A-C1B53EA278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2" name="Object 16">
                <a:extLst>
                  <a:ext uri="{FF2B5EF4-FFF2-40B4-BE49-F238E27FC236}">
                    <a16:creationId xmlns:a16="http://schemas.microsoft.com/office/drawing/2014/main" id="{9920CF08-38B4-C95A-4C27-25B40324BA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BBD69C-ABDA-D20F-23E5-DEF3E9464BD4}"/>
              </a:ext>
            </a:extLst>
          </p:cNvPr>
          <p:cNvSpPr txBox="1"/>
          <p:nvPr/>
        </p:nvSpPr>
        <p:spPr>
          <a:xfrm>
            <a:off x="1066801" y="944059"/>
            <a:ext cx="42926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Pooling Layer</a:t>
            </a:r>
            <a:endParaRPr lang="ko-KR" altLang="en-US" sz="4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941633-0F89-F60E-0368-72D299E472F9}"/>
              </a:ext>
            </a:extLst>
          </p:cNvPr>
          <p:cNvSpPr txBox="1"/>
          <p:nvPr/>
        </p:nvSpPr>
        <p:spPr>
          <a:xfrm>
            <a:off x="1066800" y="2460206"/>
            <a:ext cx="7069564" cy="22621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풀링층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합성곱층과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유사하게 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① 특성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맵의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차원을 다운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샘플링하여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연산량을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감소시킴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② 주요한 특성 벡터를 추출하여 효과적 학습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③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공간적 불변성 증가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E67E62E-14D6-A9D4-3B3B-F3B394814587}"/>
              </a:ext>
            </a:extLst>
          </p:cNvPr>
          <p:cNvSpPr txBox="1"/>
          <p:nvPr/>
        </p:nvSpPr>
        <p:spPr>
          <a:xfrm>
            <a:off x="1066800" y="5257126"/>
            <a:ext cx="13554456" cy="3306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연산에는 두 가지가 사용됩니다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① 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최대 </a:t>
            </a:r>
            <a:r>
              <a:rPr lang="ko-KR" altLang="en-US" sz="24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풀링</a:t>
            </a:r>
            <a:r>
              <a:rPr lang="ko-KR" altLang="en-US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(max pooling)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대상 영역에서 최댓값을 추출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② 평균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(avg pooling) :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대상 영역에서 평균을 반환</a:t>
            </a: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대부분의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합성곱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신경망에서는 최대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풀링이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사용됨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! </a:t>
            </a:r>
          </a:p>
          <a:p>
            <a:pPr>
              <a:lnSpc>
                <a:spcPct val="150000"/>
              </a:lnSpc>
            </a:pPr>
            <a:r>
              <a:rPr lang="en-US" altLang="ko-KR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평균 </a:t>
            </a:r>
            <a:r>
              <a:rPr lang="ko-KR" altLang="en-US" sz="21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풀링은</a:t>
            </a:r>
            <a:r>
              <a:rPr lang="ko-KR" altLang="en-US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각 커널 값을 </a:t>
            </a:r>
            <a:r>
              <a:rPr lang="ko-KR" altLang="en-US" sz="21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평균화시켜</a:t>
            </a:r>
            <a:r>
              <a:rPr lang="ko-KR" altLang="en-US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중요한 가중치를 갖는 값의 특성이 희미해질 수 있기 때문</a:t>
            </a:r>
            <a:r>
              <a:rPr lang="en-US" altLang="ko-KR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</a:t>
            </a:r>
            <a:endParaRPr lang="ko-KR" altLang="en-US" sz="2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CC0E840-BA80-4364-7946-C08215D87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8459" y="3015838"/>
            <a:ext cx="8102342" cy="4255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4370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B4D3DE80-8BBE-B833-F8A4-93636C79F953}"/>
              </a:ext>
            </a:extLst>
          </p:cNvPr>
          <p:cNvGrpSpPr/>
          <p:nvPr/>
        </p:nvGrpSpPr>
        <p:grpSpPr>
          <a:xfrm>
            <a:off x="2286" y="1"/>
            <a:ext cx="18285714" cy="10285715"/>
            <a:chOff x="0" y="0"/>
            <a:chExt cx="18285714" cy="10285714"/>
          </a:xfrm>
        </p:grpSpPr>
        <p:grpSp>
          <p:nvGrpSpPr>
            <p:cNvPr id="6" name="그룹 1002">
              <a:extLst>
                <a:ext uri="{FF2B5EF4-FFF2-40B4-BE49-F238E27FC236}">
                  <a16:creationId xmlns:a16="http://schemas.microsoft.com/office/drawing/2014/main" id="{92BA0161-4499-9AEA-153F-1A97086937C9}"/>
                </a:ext>
              </a:extLst>
            </p:cNvPr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25" name="Object 3">
                <a:extLst>
                  <a:ext uri="{FF2B5EF4-FFF2-40B4-BE49-F238E27FC236}">
                    <a16:creationId xmlns:a16="http://schemas.microsoft.com/office/drawing/2014/main" id="{FB799578-965A-DC6F-CB76-2F18BB04DC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8" name="그룹 1003">
              <a:extLst>
                <a:ext uri="{FF2B5EF4-FFF2-40B4-BE49-F238E27FC236}">
                  <a16:creationId xmlns:a16="http://schemas.microsoft.com/office/drawing/2014/main" id="{D0E13EBE-6D5F-1B2A-69C8-DCB7CA538556}"/>
                </a:ext>
              </a:extLst>
            </p:cNvPr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24" name="Object 6">
                <a:extLst>
                  <a:ext uri="{FF2B5EF4-FFF2-40B4-BE49-F238E27FC236}">
                    <a16:creationId xmlns:a16="http://schemas.microsoft.com/office/drawing/2014/main" id="{07E2BB82-94C5-6B4B-E2A2-D938F0C20B1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366A0BC9-FC5E-E54E-12FC-9940B70F50BA}"/>
                </a:ext>
              </a:extLst>
            </p:cNvPr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00BB3489-48CD-E233-1A06-2F1DFCA368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1" name="그룹 1005">
              <a:extLst>
                <a:ext uri="{FF2B5EF4-FFF2-40B4-BE49-F238E27FC236}">
                  <a16:creationId xmlns:a16="http://schemas.microsoft.com/office/drawing/2014/main" id="{BAD171F8-B6BF-2B0C-EE03-41151C0D602D}"/>
                </a:ext>
              </a:extLst>
            </p:cNvPr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8" name="Object 12">
                <a:extLst>
                  <a:ext uri="{FF2B5EF4-FFF2-40B4-BE49-F238E27FC236}">
                    <a16:creationId xmlns:a16="http://schemas.microsoft.com/office/drawing/2014/main" id="{646D5971-10B8-E65F-BC78-35CCEA287D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2" name="그룹 1006">
              <a:extLst>
                <a:ext uri="{FF2B5EF4-FFF2-40B4-BE49-F238E27FC236}">
                  <a16:creationId xmlns:a16="http://schemas.microsoft.com/office/drawing/2014/main" id="{E927B176-2B6B-C7B3-D8D0-6B46CFF141CE}"/>
                </a:ext>
              </a:extLst>
            </p:cNvPr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>
                <a:extLst>
                  <a:ext uri="{FF2B5EF4-FFF2-40B4-BE49-F238E27FC236}">
                    <a16:creationId xmlns:a16="http://schemas.microsoft.com/office/drawing/2014/main" id="{F4774907-F398-CDD7-04ED-9D2326081B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>
                <a:extLst>
                  <a:ext uri="{FF2B5EF4-FFF2-40B4-BE49-F238E27FC236}">
                    <a16:creationId xmlns:a16="http://schemas.microsoft.com/office/drawing/2014/main" id="{71E6C97F-C205-5310-3545-9AC2DA5C696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BBD69C-ABDA-D20F-23E5-DEF3E9464BD4}"/>
              </a:ext>
            </a:extLst>
          </p:cNvPr>
          <p:cNvSpPr txBox="1"/>
          <p:nvPr/>
        </p:nvSpPr>
        <p:spPr>
          <a:xfrm>
            <a:off x="1066800" y="983627"/>
            <a:ext cx="5050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Pooling Layer </a:t>
            </a:r>
            <a:r>
              <a:rPr lang="ko-KR" altLang="en-US" sz="4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연산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1BCDD1-AFE4-51F7-B60F-07CE6FCAE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1" y="2239244"/>
            <a:ext cx="9913397" cy="518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941633-0F89-F60E-0368-72D299E472F9}"/>
              </a:ext>
            </a:extLst>
          </p:cNvPr>
          <p:cNvSpPr txBox="1"/>
          <p:nvPr/>
        </p:nvSpPr>
        <p:spPr>
          <a:xfrm>
            <a:off x="1066801" y="7835889"/>
            <a:ext cx="7413146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입력 데이터의 각 </a:t>
            </a:r>
            <a:r>
              <a:rPr lang="en-US" altLang="ko-KR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depth slice</a:t>
            </a:r>
            <a:r>
              <a:rPr lang="ko-KR" altLang="en-US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 대해 독립적으로 적용</a:t>
            </a:r>
            <a:endParaRPr lang="en-US" altLang="ko-KR" sz="2400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MAX </a:t>
            </a:r>
            <a:r>
              <a:rPr lang="ko-KR" altLang="en-US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연산을 통해</a:t>
            </a:r>
            <a:r>
              <a:rPr lang="en-US" altLang="ko-KR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크기가 조정</a:t>
            </a:r>
            <a:endParaRPr lang="en-US" altLang="ko-KR" sz="2400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(</a:t>
            </a:r>
            <a:r>
              <a:rPr lang="ko-KR" altLang="en-US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일반적으로</a:t>
            </a:r>
            <a:r>
              <a:rPr lang="en-US" altLang="ko-KR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) filter size = stride size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6D18766-9617-AB00-E34E-39D7CA9369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34099" y="2932555"/>
            <a:ext cx="2850132" cy="307248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D1C93ECE-7DB7-85B0-2F27-ADC08E5C9384}"/>
              </a:ext>
            </a:extLst>
          </p:cNvPr>
          <p:cNvGrpSpPr/>
          <p:nvPr/>
        </p:nvGrpSpPr>
        <p:grpSpPr>
          <a:xfrm>
            <a:off x="12261721" y="3257703"/>
            <a:ext cx="4474643" cy="3218192"/>
            <a:chOff x="4915714" y="337712"/>
            <a:chExt cx="2983095" cy="2145461"/>
          </a:xfrm>
        </p:grpSpPr>
        <p:cxnSp>
          <p:nvCxnSpPr>
            <p:cNvPr id="3" name="직선 화살표 연결선 2">
              <a:extLst>
                <a:ext uri="{FF2B5EF4-FFF2-40B4-BE49-F238E27FC236}">
                  <a16:creationId xmlns:a16="http://schemas.microsoft.com/office/drawing/2014/main" id="{83C1A727-625A-1344-BF7F-741A96CFA6D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677" y="337712"/>
              <a:ext cx="696044" cy="676925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5EFAC4DF-75F4-59DC-00C8-112795C9D271}"/>
                </a:ext>
              </a:extLst>
            </p:cNvPr>
            <p:cNvCxnSpPr>
              <a:cxnSpLocks/>
            </p:cNvCxnSpPr>
            <p:nvPr/>
          </p:nvCxnSpPr>
          <p:spPr>
            <a:xfrm>
              <a:off x="5583677" y="1025563"/>
              <a:ext cx="1177046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569CC5F-2EF3-C5FA-7A80-5A856AE16ED6}"/>
                </a:ext>
              </a:extLst>
            </p:cNvPr>
            <p:cNvSpPr txBox="1"/>
            <p:nvPr/>
          </p:nvSpPr>
          <p:spPr>
            <a:xfrm>
              <a:off x="4915714" y="379414"/>
              <a:ext cx="10149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width (224)</a:t>
              </a:r>
              <a:endPara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31E879-9DBA-37BA-9765-8796583542B4}"/>
                </a:ext>
              </a:extLst>
            </p:cNvPr>
            <p:cNvSpPr txBox="1"/>
            <p:nvPr/>
          </p:nvSpPr>
          <p:spPr>
            <a:xfrm>
              <a:off x="5191329" y="2052286"/>
              <a:ext cx="78469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height</a:t>
              </a:r>
            </a:p>
            <a:p>
              <a:pPr algn="ctr"/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(224)</a:t>
              </a:r>
              <a:endPara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6C22818-631B-BB18-9FEF-B0CFF781B8CC}"/>
                </a:ext>
              </a:extLst>
            </p:cNvPr>
            <p:cNvSpPr txBox="1"/>
            <p:nvPr/>
          </p:nvSpPr>
          <p:spPr>
            <a:xfrm>
              <a:off x="6883891" y="887064"/>
              <a:ext cx="101491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rPr>
                <a:t>depth (224)</a:t>
              </a:r>
              <a:endPara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A7A221B1-9034-833C-0FE0-08EDB6C2115D}"/>
                </a:ext>
              </a:extLst>
            </p:cNvPr>
            <p:cNvCxnSpPr>
              <a:cxnSpLocks/>
            </p:cNvCxnSpPr>
            <p:nvPr/>
          </p:nvCxnSpPr>
          <p:spPr>
            <a:xfrm>
              <a:off x="5583677" y="1014637"/>
              <a:ext cx="0" cy="998187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0413B4D5-03D5-66F6-2E1C-6AE4E89F7BB7}"/>
              </a:ext>
            </a:extLst>
          </p:cNvPr>
          <p:cNvSpPr txBox="1"/>
          <p:nvPr/>
        </p:nvSpPr>
        <p:spPr>
          <a:xfrm>
            <a:off x="9357674" y="7835888"/>
            <a:ext cx="816670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일반적으로 </a:t>
            </a:r>
            <a:r>
              <a:rPr lang="en-US" altLang="ko-KR" sz="24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2x2 filter</a:t>
            </a:r>
            <a:r>
              <a:rPr lang="ko-KR" altLang="en-US" sz="24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  <a:cs typeface="KoPubWorld돋움체 Medium" panose="00000600000000000000" pitchFamily="2" charset="-127"/>
              </a:rPr>
              <a:t>&amp;</a:t>
            </a:r>
            <a:r>
              <a:rPr lang="en-US" altLang="ko-KR" sz="24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2 stride</a:t>
            </a:r>
            <a:r>
              <a:rPr lang="ko-KR" altLang="en-US" sz="2400" dirty="0">
                <a:solidFill>
                  <a:srgbClr val="00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사용</a:t>
            </a:r>
            <a:endParaRPr lang="en-US" altLang="ko-KR" sz="2400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- 224 x 224 x 64 </a:t>
            </a:r>
            <a:r>
              <a:rPr lang="ko-KR" altLang="en-US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에서 </a:t>
            </a:r>
            <a:r>
              <a:rPr lang="en-US" altLang="ko-KR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112 x 112 x 64</a:t>
            </a:r>
            <a:r>
              <a:rPr lang="ko-KR" altLang="en-US" sz="2400" dirty="0">
                <a:solidFill>
                  <a:srgbClr val="00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로 줄이는 효과</a:t>
            </a:r>
            <a:endParaRPr lang="en-US" altLang="ko-KR" sz="2400" dirty="0">
              <a:solidFill>
                <a:srgbClr val="00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 과정에서 입력 데이터의 </a:t>
            </a:r>
            <a:r>
              <a:rPr lang="en-US" altLang="ko-KR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75%</a:t>
            </a:r>
            <a:r>
              <a:rPr lang="ko-KR" altLang="en-US" sz="24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가 </a:t>
            </a:r>
            <a:r>
              <a:rPr lang="ko-KR" altLang="en-US" sz="24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버려짐</a:t>
            </a:r>
            <a:endParaRPr lang="ko-KR" altLang="en-US" sz="24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05F309-E335-343A-6E43-ED7A42991716}"/>
              </a:ext>
            </a:extLst>
          </p:cNvPr>
          <p:cNvSpPr/>
          <p:nvPr/>
        </p:nvSpPr>
        <p:spPr>
          <a:xfrm>
            <a:off x="5486401" y="1981201"/>
            <a:ext cx="2235200" cy="2413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417356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 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등장배경</a:t>
            </a:r>
            <a:endParaRPr lang="en-US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Object 26">
            <a:extLst>
              <a:ext uri="{FF2B5EF4-FFF2-40B4-BE49-F238E27FC236}">
                <a16:creationId xmlns:a16="http://schemas.microsoft.com/office/drawing/2014/main" id="{29A5A6FC-6452-212F-490A-8C7D7942801E}"/>
              </a:ext>
            </a:extLst>
          </p:cNvPr>
          <p:cNvSpPr txBox="1"/>
          <p:nvPr/>
        </p:nvSpPr>
        <p:spPr>
          <a:xfrm>
            <a:off x="1066800" y="1770180"/>
            <a:ext cx="906780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</a:t>
            </a:r>
            <a:r>
              <a:rPr lang="en-US" altLang="ko-KR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fully connected</a:t>
            </a:r>
            <a:r>
              <a:rPr lang="ko-KR" altLang="en-US" sz="40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일때</a:t>
            </a:r>
            <a:r>
              <a:rPr lang="ko-KR" altLang="en-US" sz="40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단점</a:t>
            </a:r>
            <a:endParaRPr lang="en-US" altLang="ko-KR" sz="40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0FBC2093-F59B-5C76-5E3C-0398F71D3FEC}"/>
              </a:ext>
            </a:extLst>
          </p:cNvPr>
          <p:cNvSpPr txBox="1"/>
          <p:nvPr/>
        </p:nvSpPr>
        <p:spPr>
          <a:xfrm>
            <a:off x="4001643" y="7734590"/>
            <a:ext cx="10287000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현실은 모든 데이터가 정리되어 있지 않고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과적합의 위험이 존재</a:t>
            </a:r>
            <a:endParaRPr lang="en-US" altLang="ko-KR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2058" name="Picture 10" descr="과적합 - IT용어위키">
            <a:extLst>
              <a:ext uri="{FF2B5EF4-FFF2-40B4-BE49-F238E27FC236}">
                <a16:creationId xmlns:a16="http://schemas.microsoft.com/office/drawing/2014/main" id="{E95A4D28-6410-AE36-A0C3-4C270F719D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8866" y="3695700"/>
            <a:ext cx="9665295" cy="3195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33254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6EC0F39-B58C-975A-B315-11BD84400072}"/>
              </a:ext>
            </a:extLst>
          </p:cNvPr>
          <p:cNvGrpSpPr/>
          <p:nvPr/>
        </p:nvGrpSpPr>
        <p:grpSpPr>
          <a:xfrm>
            <a:off x="2286" y="1"/>
            <a:ext cx="18285714" cy="10285715"/>
            <a:chOff x="0" y="0"/>
            <a:chExt cx="18285714" cy="10285714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45ADD39B-C97D-42E0-87E2-0C5F7F9007F4}"/>
                </a:ext>
              </a:extLst>
            </p:cNvPr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15" name="Object 3">
                <a:extLst>
                  <a:ext uri="{FF2B5EF4-FFF2-40B4-BE49-F238E27FC236}">
                    <a16:creationId xmlns:a16="http://schemas.microsoft.com/office/drawing/2014/main" id="{27A5B1B2-DDDC-F5E7-A865-ABC7730B483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316F82AB-B177-FE57-4023-4C96D4BBE1A7}"/>
                </a:ext>
              </a:extLst>
            </p:cNvPr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14" name="Object 6">
                <a:extLst>
                  <a:ext uri="{FF2B5EF4-FFF2-40B4-BE49-F238E27FC236}">
                    <a16:creationId xmlns:a16="http://schemas.microsoft.com/office/drawing/2014/main" id="{5B527284-DF3A-AA79-C111-F59FD1B804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7" name="그룹 1004">
              <a:extLst>
                <a:ext uri="{FF2B5EF4-FFF2-40B4-BE49-F238E27FC236}">
                  <a16:creationId xmlns:a16="http://schemas.microsoft.com/office/drawing/2014/main" id="{651136D0-059D-0275-71CF-3CD7DC774116}"/>
                </a:ext>
              </a:extLst>
            </p:cNvPr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3" name="Object 9">
                <a:extLst>
                  <a:ext uri="{FF2B5EF4-FFF2-40B4-BE49-F238E27FC236}">
                    <a16:creationId xmlns:a16="http://schemas.microsoft.com/office/drawing/2014/main" id="{FE8E0EEE-3EFB-F1B8-8016-48AF88DB0E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349B864D-79A1-B28C-DA31-88486D995B76}"/>
                </a:ext>
              </a:extLst>
            </p:cNvPr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2" name="Object 12">
                <a:extLst>
                  <a:ext uri="{FF2B5EF4-FFF2-40B4-BE49-F238E27FC236}">
                    <a16:creationId xmlns:a16="http://schemas.microsoft.com/office/drawing/2014/main" id="{AF7736BA-4753-0800-26F0-DEF57F76AD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9" name="그룹 1006">
              <a:extLst>
                <a:ext uri="{FF2B5EF4-FFF2-40B4-BE49-F238E27FC236}">
                  <a16:creationId xmlns:a16="http://schemas.microsoft.com/office/drawing/2014/main" id="{623B7EEC-CB69-6CB2-5A10-540DA591F33B}"/>
                </a:ext>
              </a:extLst>
            </p:cNvPr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0" name="Object 15">
                <a:extLst>
                  <a:ext uri="{FF2B5EF4-FFF2-40B4-BE49-F238E27FC236}">
                    <a16:creationId xmlns:a16="http://schemas.microsoft.com/office/drawing/2014/main" id="{BF895EA0-389F-98C3-BC41-3E18362B8A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1" name="Object 16">
                <a:extLst>
                  <a:ext uri="{FF2B5EF4-FFF2-40B4-BE49-F238E27FC236}">
                    <a16:creationId xmlns:a16="http://schemas.microsoft.com/office/drawing/2014/main" id="{A908C8B4-AD81-E79E-8569-4A3765E04F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BBD69C-ABDA-D20F-23E5-DEF3E9464BD4}"/>
              </a:ext>
            </a:extLst>
          </p:cNvPr>
          <p:cNvSpPr txBox="1"/>
          <p:nvPr/>
        </p:nvSpPr>
        <p:spPr>
          <a:xfrm>
            <a:off x="1066800" y="983627"/>
            <a:ext cx="5050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Pooling Layer </a:t>
            </a:r>
            <a:r>
              <a:rPr lang="ko-KR" altLang="en-US" sz="4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연산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DF05F309-E335-343A-6E43-ED7A42991716}"/>
              </a:ext>
            </a:extLst>
          </p:cNvPr>
          <p:cNvSpPr/>
          <p:nvPr/>
        </p:nvSpPr>
        <p:spPr>
          <a:xfrm>
            <a:off x="5486401" y="1981201"/>
            <a:ext cx="2235200" cy="24136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A375F7F-F88D-84A7-0FE0-F0084C86B6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2899" y="2514914"/>
            <a:ext cx="10402202" cy="744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866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FC97D6A3-E5B6-88F1-F3A6-46B3EC063E38}"/>
              </a:ext>
            </a:extLst>
          </p:cNvPr>
          <p:cNvGrpSpPr/>
          <p:nvPr/>
        </p:nvGrpSpPr>
        <p:grpSpPr>
          <a:xfrm>
            <a:off x="2286" y="1"/>
            <a:ext cx="18285714" cy="10285715"/>
            <a:chOff x="0" y="0"/>
            <a:chExt cx="18285714" cy="10285714"/>
          </a:xfrm>
        </p:grpSpPr>
        <p:grpSp>
          <p:nvGrpSpPr>
            <p:cNvPr id="7" name="그룹 1002">
              <a:extLst>
                <a:ext uri="{FF2B5EF4-FFF2-40B4-BE49-F238E27FC236}">
                  <a16:creationId xmlns:a16="http://schemas.microsoft.com/office/drawing/2014/main" id="{2855150B-7C0E-2557-FB2C-10C4BA4D9DF8}"/>
                </a:ext>
              </a:extLst>
            </p:cNvPr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20" name="Object 3">
                <a:extLst>
                  <a:ext uri="{FF2B5EF4-FFF2-40B4-BE49-F238E27FC236}">
                    <a16:creationId xmlns:a16="http://schemas.microsoft.com/office/drawing/2014/main" id="{C024E97D-B7B8-0387-82A8-24E70D0A8D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" name="그룹 1003">
              <a:extLst>
                <a:ext uri="{FF2B5EF4-FFF2-40B4-BE49-F238E27FC236}">
                  <a16:creationId xmlns:a16="http://schemas.microsoft.com/office/drawing/2014/main" id="{A32CEB3C-80B5-202A-F52A-5D5D8A557D9F}"/>
                </a:ext>
              </a:extLst>
            </p:cNvPr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19" name="Object 6">
                <a:extLst>
                  <a:ext uri="{FF2B5EF4-FFF2-40B4-BE49-F238E27FC236}">
                    <a16:creationId xmlns:a16="http://schemas.microsoft.com/office/drawing/2014/main" id="{708A4C99-26ED-FB00-4E84-2C2BC45E74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C78C4F11-40A8-E88C-DA52-1BB3BD9CBDE6}"/>
                </a:ext>
              </a:extLst>
            </p:cNvPr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8" name="Object 9">
                <a:extLst>
                  <a:ext uri="{FF2B5EF4-FFF2-40B4-BE49-F238E27FC236}">
                    <a16:creationId xmlns:a16="http://schemas.microsoft.com/office/drawing/2014/main" id="{BFE7FDE2-23DB-BB3B-4EBC-9E007112E7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3" name="그룹 1005">
              <a:extLst>
                <a:ext uri="{FF2B5EF4-FFF2-40B4-BE49-F238E27FC236}">
                  <a16:creationId xmlns:a16="http://schemas.microsoft.com/office/drawing/2014/main" id="{9D39DF3C-6C18-EFE1-5AB7-7ECF5B7DCE1D}"/>
                </a:ext>
              </a:extLst>
            </p:cNvPr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7" name="Object 12">
                <a:extLst>
                  <a:ext uri="{FF2B5EF4-FFF2-40B4-BE49-F238E27FC236}">
                    <a16:creationId xmlns:a16="http://schemas.microsoft.com/office/drawing/2014/main" id="{A1CDFBD5-1298-719C-AA3A-F9B0677531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CB7BDE34-4D35-C98B-4D2C-13F166C0B727}"/>
                </a:ext>
              </a:extLst>
            </p:cNvPr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196B5C1F-989B-379D-C55B-4FA2940D8A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6" name="Object 16">
                <a:extLst>
                  <a:ext uri="{FF2B5EF4-FFF2-40B4-BE49-F238E27FC236}">
                    <a16:creationId xmlns:a16="http://schemas.microsoft.com/office/drawing/2014/main" id="{70C8F67E-E592-199C-0F58-03DF36EB2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BBD69C-ABDA-D20F-23E5-DEF3E9464BD4}"/>
              </a:ext>
            </a:extLst>
          </p:cNvPr>
          <p:cNvSpPr txBox="1"/>
          <p:nvPr/>
        </p:nvSpPr>
        <p:spPr>
          <a:xfrm>
            <a:off x="1066800" y="983627"/>
            <a:ext cx="5050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Pooling Layer </a:t>
            </a:r>
            <a:r>
              <a:rPr lang="ko-KR" altLang="en-US" sz="4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연산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41633-0F89-F60E-0368-72D299E472F9}"/>
                  </a:ext>
                </a:extLst>
              </p:cNvPr>
              <p:cNvSpPr txBox="1"/>
              <p:nvPr/>
            </p:nvSpPr>
            <p:spPr>
              <a:xfrm>
                <a:off x="1707204" y="3235910"/>
                <a:ext cx="4656975" cy="3769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입력 데이터</a:t>
                </a:r>
                <a:endParaRPr lang="en-US" altLang="ko-KR" sz="2400" dirty="0">
                  <a:solidFill>
                    <a:srgbClr val="00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Light" panose="00000300000000000000" pitchFamily="2" charset="-127"/>
                      </a:rPr>
                      <m:t>× </m:t>
                    </m:r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Light" panose="00000300000000000000" pitchFamily="2" charset="-127"/>
                      </a:rPr>
                      <m:t>× </m:t>
                    </m:r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3000" dirty="0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</a:t>
                </a:r>
                <a:endParaRPr lang="en-US" altLang="ko-KR" sz="2400" dirty="0">
                  <a:solidFill>
                    <a:srgbClr val="00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endParaRPr lang="en-US" altLang="ko-KR" sz="2400" dirty="0">
                  <a:solidFill>
                    <a:srgbClr val="00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400" dirty="0" err="1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하이퍼파라미터</a:t>
                </a:r>
                <a:endParaRPr lang="en-US" altLang="ko-KR" sz="2400" dirty="0">
                  <a:solidFill>
                    <a:srgbClr val="00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 marL="428625" indent="-42862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필터 크기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: </a:t>
                </a:r>
                <a:r>
                  <a:rPr lang="en-US" altLang="ko-KR" sz="3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Light" panose="00000300000000000000" pitchFamily="2" charset="-127"/>
                  </a:rPr>
                  <a:t>F</a:t>
                </a:r>
              </a:p>
              <a:p>
                <a:pPr marL="428625" indent="-428625" defTabSz="1371600" latinLnBrk="1">
                  <a:lnSpc>
                    <a:spcPct val="150000"/>
                  </a:lnSpc>
                  <a:buFont typeface="Arial" panose="020B0604020202020204" pitchFamily="34" charset="0"/>
                  <a:buChar char="•"/>
                  <a:defRPr/>
                </a:pPr>
                <a:r>
                  <a:rPr lang="ko-KR" altLang="en-US" sz="2400" dirty="0" err="1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스트라이드</a:t>
                </a:r>
                <a:r>
                  <a:rPr lang="ko-KR" altLang="en-US" sz="2400" dirty="0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</a:t>
                </a:r>
                <a:r>
                  <a:rPr lang="en-US" altLang="ko-KR" sz="2400" dirty="0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: </a:t>
                </a:r>
                <a:r>
                  <a:rPr lang="en-US" altLang="ko-KR" sz="3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Light" panose="00000300000000000000" pitchFamily="2" charset="-127"/>
                  </a:rPr>
                  <a:t>S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6941633-0F89-F60E-0368-72D299E472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7204" y="3235910"/>
                <a:ext cx="4656975" cy="3769045"/>
              </a:xfrm>
              <a:prstGeom prst="rect">
                <a:avLst/>
              </a:prstGeom>
              <a:blipFill>
                <a:blip r:embed="rId6"/>
                <a:stretch>
                  <a:fillRect l="-1963" b="-339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AF2EDE11-18E8-8736-35A4-D0F5A42DA029}"/>
              </a:ext>
            </a:extLst>
          </p:cNvPr>
          <p:cNvSpPr/>
          <p:nvPr/>
        </p:nvSpPr>
        <p:spPr>
          <a:xfrm>
            <a:off x="7666541" y="4486881"/>
            <a:ext cx="2130357" cy="1313235"/>
          </a:xfrm>
          <a:prstGeom prst="rightArrow">
            <a:avLst/>
          </a:prstGeom>
          <a:solidFill>
            <a:srgbClr val="456B4F"/>
          </a:solidFill>
          <a:ln>
            <a:solidFill>
              <a:srgbClr val="456B4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1685CEC-D57D-9B40-1EC7-CFA0AA79A178}"/>
              </a:ext>
            </a:extLst>
          </p:cNvPr>
          <p:cNvSpPr/>
          <p:nvPr/>
        </p:nvSpPr>
        <p:spPr>
          <a:xfrm>
            <a:off x="1254869" y="2655652"/>
            <a:ext cx="5050536" cy="5355077"/>
          </a:xfrm>
          <a:prstGeom prst="rect">
            <a:avLst/>
          </a:prstGeom>
          <a:noFill/>
          <a:ln>
            <a:solidFill>
              <a:srgbClr val="456B4F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5CE82D-9F36-636A-8B38-DA0C8A891EE0}"/>
                  </a:ext>
                </a:extLst>
              </p:cNvPr>
              <p:cNvSpPr txBox="1"/>
              <p:nvPr/>
            </p:nvSpPr>
            <p:spPr>
              <a:xfrm>
                <a:off x="11296041" y="3235910"/>
                <a:ext cx="4656975" cy="39075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400" dirty="0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출력 데이터</a:t>
                </a:r>
                <a:endParaRPr lang="en-US" altLang="ko-KR" sz="2400" dirty="0">
                  <a:solidFill>
                    <a:srgbClr val="00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b>
                    </m:sSub>
                    <m:r>
                      <a:rPr lang="en-US" altLang="ko-KR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Light" panose="00000300000000000000" pitchFamily="2" charset="-127"/>
                      </a:rPr>
                      <m:t>× </m:t>
                    </m:r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  <m:t>2</m:t>
                        </m:r>
                      </m:sub>
                    </m:sSub>
                    <m:r>
                      <a:rPr lang="en-US" altLang="ko-KR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KoPubWorld돋움체 Light" panose="00000300000000000000" pitchFamily="2" charset="-127"/>
                      </a:rPr>
                      <m:t>× </m:t>
                    </m:r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KoPubWorld돋움체 Light" panose="00000300000000000000" pitchFamily="2" charset="-127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ko-KR" sz="3000" dirty="0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endParaRPr lang="en-US" altLang="ko-KR" sz="2400" dirty="0">
                  <a:solidFill>
                    <a:srgbClr val="000000"/>
                  </a:solidFill>
                  <a:latin typeface="KoPubWorld돋움체 Light" panose="00000300000000000000" pitchFamily="2" charset="-127"/>
                  <a:ea typeface="KoPubWorld돋움체 Light" panose="00000300000000000000" pitchFamily="2" charset="-127"/>
                  <a:cs typeface="KoPubWorld돋움체 Light" panose="00000300000000000000" pitchFamily="2" charset="-127"/>
                </a:endParaRPr>
              </a:p>
              <a:p>
                <a:pPr marL="428625" indent="-42862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b>
                    </m:sSub>
                    <m:r>
                      <a:rPr lang="en-US" altLang="ko-KR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m:t> 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(</m:t>
                        </m:r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𝑊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m:t> </m:t>
                    </m:r>
                  </m:oMath>
                </a14:m>
                <a:r>
                  <a:rPr lang="en-US" altLang="ko-KR" sz="3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Light" panose="00000300000000000000" pitchFamily="2" charset="-127"/>
                  </a:rPr>
                  <a:t>- F ) </a:t>
                </a:r>
                <a:r>
                  <a:rPr lang="en-US" altLang="ko-KR" sz="3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Light" panose="00000300000000000000" pitchFamily="2" charset="-127"/>
                  </a:rPr>
                  <a:t>/</a:t>
                </a:r>
                <a:r>
                  <a:rPr lang="en-US" altLang="ko-KR" sz="3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Light" panose="00000300000000000000" pitchFamily="2" charset="-127"/>
                  </a:rPr>
                  <a:t> S </a:t>
                </a:r>
                <a:r>
                  <a:rPr lang="en-US" altLang="ko-KR" sz="3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Light" panose="00000300000000000000" pitchFamily="2" charset="-127"/>
                  </a:rPr>
                  <a:t>+ 1</a:t>
                </a:r>
              </a:p>
              <a:p>
                <a:pPr marL="428625" indent="-42862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b>
                    </m:sSub>
                    <m:r>
                      <a:rPr lang="en-US" altLang="ko-KR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m:t> 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(</m:t>
                        </m:r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𝐻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1</m:t>
                        </m:r>
                      </m:sub>
                    </m:sSub>
                    <m:r>
                      <a:rPr lang="en-US" altLang="ko-KR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m:t> </m:t>
                    </m:r>
                  </m:oMath>
                </a14:m>
                <a:r>
                  <a:rPr lang="en-US" altLang="ko-KR" sz="3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Light" panose="00000300000000000000" pitchFamily="2" charset="-127"/>
                  </a:rPr>
                  <a:t>- F ) </a:t>
                </a:r>
                <a:r>
                  <a:rPr lang="en-US" altLang="ko-KR" sz="3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Light" panose="00000300000000000000" pitchFamily="2" charset="-127"/>
                  </a:rPr>
                  <a:t>/</a:t>
                </a:r>
                <a:r>
                  <a:rPr lang="en-US" altLang="ko-KR" sz="300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Light" panose="00000300000000000000" pitchFamily="2" charset="-127"/>
                  </a:rPr>
                  <a:t> S </a:t>
                </a:r>
                <a:r>
                  <a:rPr lang="en-US" altLang="ko-KR" sz="3000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KoPubWorld돋움체 Light" panose="00000300000000000000" pitchFamily="2" charset="-127"/>
                  </a:rPr>
                  <a:t>+ 1</a:t>
                </a:r>
              </a:p>
              <a:p>
                <a:pPr marL="428625" indent="-428625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2</m:t>
                        </m:r>
                      </m:sub>
                    </m:sSub>
                    <m:r>
                      <a:rPr lang="en-US" altLang="ko-KR" sz="3000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oPubWorld돋움체 Light" panose="00000300000000000000" pitchFamily="2" charset="-127"/>
                        <a:cs typeface="KoPubWorld돋움체 Light" panose="00000300000000000000" pitchFamily="2" charset="-127"/>
                      </a:rPr>
                      <m:t> </m:t>
                    </m:r>
                  </m:oMath>
                </a14:m>
                <a:r>
                  <a:rPr lang="en-US" altLang="ko-KR" sz="2400" dirty="0">
                    <a:solidFill>
                      <a:srgbClr val="000000"/>
                    </a:solidFill>
                    <a:latin typeface="KoPubWorld돋움체 Light" panose="00000300000000000000" pitchFamily="2" charset="-127"/>
                    <a:ea typeface="KoPubWorld돋움체 Light" panose="00000300000000000000" pitchFamily="2" charset="-127"/>
                    <a:cs typeface="KoPubWorld돋움체 Light" panose="00000300000000000000" pitchFamily="2" charset="-127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</m:ctrlPr>
                      </m:sSubPr>
                      <m:e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𝐷</m:t>
                        </m:r>
                      </m:e>
                      <m:sub>
                        <m:r>
                          <a:rPr lang="en-US" altLang="ko-KR" sz="3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oPubWorld돋움체 Light" panose="00000300000000000000" pitchFamily="2" charset="-127"/>
                            <a:cs typeface="KoPubWorld돋움체 Light" panose="00000300000000000000" pitchFamily="2" charset="-127"/>
                          </a:rPr>
                          <m:t>1</m:t>
                        </m:r>
                      </m:sub>
                    </m:sSub>
                  </m:oMath>
                </a14:m>
                <a:endParaRPr lang="en-US" altLang="ko-KR" sz="3000" dirty="0">
                  <a:solidFill>
                    <a:srgbClr val="000000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KoPubWorld돋움체 Light" panose="00000300000000000000" pitchFamily="2" charset="-127"/>
                </a:endParaRP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25CE82D-9F36-636A-8B38-DA0C8A891E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6041" y="3235910"/>
                <a:ext cx="4656975" cy="3907545"/>
              </a:xfrm>
              <a:prstGeom prst="rect">
                <a:avLst/>
              </a:prstGeom>
              <a:blipFill>
                <a:blip r:embed="rId7"/>
                <a:stretch>
                  <a:fillRect l="-1963" b="-280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직사각형 8">
            <a:extLst>
              <a:ext uri="{FF2B5EF4-FFF2-40B4-BE49-F238E27FC236}">
                <a16:creationId xmlns:a16="http://schemas.microsoft.com/office/drawing/2014/main" id="{61E9D41D-1C56-96CC-0C6A-34AF27538F32}"/>
              </a:ext>
            </a:extLst>
          </p:cNvPr>
          <p:cNvSpPr/>
          <p:nvPr/>
        </p:nvSpPr>
        <p:spPr>
          <a:xfrm>
            <a:off x="10902480" y="2655650"/>
            <a:ext cx="5050536" cy="5355077"/>
          </a:xfrm>
          <a:prstGeom prst="rect">
            <a:avLst/>
          </a:prstGeom>
          <a:noFill/>
          <a:ln>
            <a:solidFill>
              <a:srgbClr val="456B4F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87F67-00F9-AFB8-065F-31D945E3CF74}"/>
              </a:ext>
            </a:extLst>
          </p:cNvPr>
          <p:cNvSpPr txBox="1"/>
          <p:nvPr/>
        </p:nvSpPr>
        <p:spPr>
          <a:xfrm>
            <a:off x="1254869" y="8973767"/>
            <a:ext cx="607606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** 학습되는 파라미터가 없다</a:t>
            </a:r>
            <a:r>
              <a:rPr lang="en-US" altLang="ko-KR" sz="2700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. </a:t>
            </a:r>
            <a:endParaRPr lang="ko-KR" altLang="en-US" sz="2700" dirty="0">
              <a:solidFill>
                <a:srgbClr val="FF0000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143A374-5788-D2A3-BFDB-75C87BABF699}"/>
              </a:ext>
            </a:extLst>
          </p:cNvPr>
          <p:cNvSpPr txBox="1"/>
          <p:nvPr/>
        </p:nvSpPr>
        <p:spPr>
          <a:xfrm>
            <a:off x="5792329" y="9560358"/>
            <a:ext cx="12037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https://youtu.be/sPf0iaOzYaY?feature=shared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383C54-6E51-898D-498E-5E5183371378}"/>
              </a:ext>
            </a:extLst>
          </p:cNvPr>
          <p:cNvSpPr/>
          <p:nvPr/>
        </p:nvSpPr>
        <p:spPr>
          <a:xfrm>
            <a:off x="12496800" y="5143501"/>
            <a:ext cx="2796935" cy="656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55906BA-70EC-EA02-2A9B-E416F1C200D6}"/>
              </a:ext>
            </a:extLst>
          </p:cNvPr>
          <p:cNvSpPr/>
          <p:nvPr/>
        </p:nvSpPr>
        <p:spPr>
          <a:xfrm>
            <a:off x="12496800" y="5929099"/>
            <a:ext cx="2796935" cy="656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1901000-3ACE-3136-C4DB-F6910F2CB44B}"/>
              </a:ext>
            </a:extLst>
          </p:cNvPr>
          <p:cNvSpPr/>
          <p:nvPr/>
        </p:nvSpPr>
        <p:spPr>
          <a:xfrm>
            <a:off x="12496800" y="6714696"/>
            <a:ext cx="2796935" cy="656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40B0C19-A1A0-5EFA-F8FC-43E76969937B}"/>
              </a:ext>
            </a:extLst>
          </p:cNvPr>
          <p:cNvSpPr/>
          <p:nvPr/>
        </p:nvSpPr>
        <p:spPr>
          <a:xfrm>
            <a:off x="4258490" y="8890332"/>
            <a:ext cx="2796935" cy="65661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14360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921A5F2F-BE9B-6A6C-09A9-AB8DB89E1FE2}"/>
              </a:ext>
            </a:extLst>
          </p:cNvPr>
          <p:cNvGrpSpPr/>
          <p:nvPr/>
        </p:nvGrpSpPr>
        <p:grpSpPr>
          <a:xfrm>
            <a:off x="2286" y="1"/>
            <a:ext cx="18285714" cy="10285715"/>
            <a:chOff x="0" y="0"/>
            <a:chExt cx="18285714" cy="10285714"/>
          </a:xfrm>
        </p:grpSpPr>
        <p:grpSp>
          <p:nvGrpSpPr>
            <p:cNvPr id="3" name="그룹 1002">
              <a:extLst>
                <a:ext uri="{FF2B5EF4-FFF2-40B4-BE49-F238E27FC236}">
                  <a16:creationId xmlns:a16="http://schemas.microsoft.com/office/drawing/2014/main" id="{F9243715-090B-0C63-D38D-84AA96692307}"/>
                </a:ext>
              </a:extLst>
            </p:cNvPr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19" name="Object 3">
                <a:extLst>
                  <a:ext uri="{FF2B5EF4-FFF2-40B4-BE49-F238E27FC236}">
                    <a16:creationId xmlns:a16="http://schemas.microsoft.com/office/drawing/2014/main" id="{6C8FE06B-9784-86A8-966B-487620465D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5703AF6F-254E-776A-DFCA-0BA9C8C2A5B2}"/>
                </a:ext>
              </a:extLst>
            </p:cNvPr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18" name="Object 6">
                <a:extLst>
                  <a:ext uri="{FF2B5EF4-FFF2-40B4-BE49-F238E27FC236}">
                    <a16:creationId xmlns:a16="http://schemas.microsoft.com/office/drawing/2014/main" id="{60E20589-4CAE-C51E-756D-E5B13B998D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6" name="그룹 1004">
              <a:extLst>
                <a:ext uri="{FF2B5EF4-FFF2-40B4-BE49-F238E27FC236}">
                  <a16:creationId xmlns:a16="http://schemas.microsoft.com/office/drawing/2014/main" id="{D3D62E73-6F40-3D7D-2ECA-20D73DA5509C}"/>
                </a:ext>
              </a:extLst>
            </p:cNvPr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7" name="Object 9">
                <a:extLst>
                  <a:ext uri="{FF2B5EF4-FFF2-40B4-BE49-F238E27FC236}">
                    <a16:creationId xmlns:a16="http://schemas.microsoft.com/office/drawing/2014/main" id="{BDDD5679-676F-5E26-5B3A-62F04CFE47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8" name="그룹 1005">
              <a:extLst>
                <a:ext uri="{FF2B5EF4-FFF2-40B4-BE49-F238E27FC236}">
                  <a16:creationId xmlns:a16="http://schemas.microsoft.com/office/drawing/2014/main" id="{B930199E-6137-856D-11E4-86DD68906E58}"/>
                </a:ext>
              </a:extLst>
            </p:cNvPr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6" name="Object 12">
                <a:extLst>
                  <a:ext uri="{FF2B5EF4-FFF2-40B4-BE49-F238E27FC236}">
                    <a16:creationId xmlns:a16="http://schemas.microsoft.com/office/drawing/2014/main" id="{F57941B1-3531-8457-7EF9-0086B8DB4C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9" name="그룹 1006">
              <a:extLst>
                <a:ext uri="{FF2B5EF4-FFF2-40B4-BE49-F238E27FC236}">
                  <a16:creationId xmlns:a16="http://schemas.microsoft.com/office/drawing/2014/main" id="{987388C6-1D2A-5210-F38A-7A56C63229C7}"/>
                </a:ext>
              </a:extLst>
            </p:cNvPr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0" name="Object 15">
                <a:extLst>
                  <a:ext uri="{FF2B5EF4-FFF2-40B4-BE49-F238E27FC236}">
                    <a16:creationId xmlns:a16="http://schemas.microsoft.com/office/drawing/2014/main" id="{918B31BB-18F6-890B-44C5-0F8030597E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5" name="Object 16">
                <a:extLst>
                  <a:ext uri="{FF2B5EF4-FFF2-40B4-BE49-F238E27FC236}">
                    <a16:creationId xmlns:a16="http://schemas.microsoft.com/office/drawing/2014/main" id="{B6472CD8-752F-9BC6-D08B-E4DF29DD00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BBD69C-ABDA-D20F-23E5-DEF3E9464BD4}"/>
              </a:ext>
            </a:extLst>
          </p:cNvPr>
          <p:cNvSpPr txBox="1"/>
          <p:nvPr/>
        </p:nvSpPr>
        <p:spPr>
          <a:xfrm>
            <a:off x="1066800" y="983627"/>
            <a:ext cx="5050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FC Layer, </a:t>
            </a:r>
            <a:r>
              <a:rPr lang="ko-KR" altLang="en-US" sz="4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출력층</a:t>
            </a:r>
            <a:endParaRPr lang="ko-KR" altLang="en-US" sz="4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B87F67-00F9-AFB8-065F-31D945E3CF74}"/>
              </a:ext>
            </a:extLst>
          </p:cNvPr>
          <p:cNvSpPr txBox="1"/>
          <p:nvPr/>
        </p:nvSpPr>
        <p:spPr>
          <a:xfrm>
            <a:off x="1066800" y="2158445"/>
            <a:ext cx="607606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이제 </a:t>
            </a:r>
            <a:r>
              <a:rPr lang="en-US" altLang="ko-KR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feature map</a:t>
            </a:r>
            <a:r>
              <a:rPr lang="ko-KR" altLang="en-US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을 </a:t>
            </a:r>
            <a:r>
              <a:rPr lang="ko-KR" altLang="en-US" sz="2100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펼쳐야함</a:t>
            </a:r>
            <a:r>
              <a:rPr lang="en-US" altLang="ko-KR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endParaRPr lang="ko-KR" altLang="en-US" sz="2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DF489F1B-34D2-077E-40B1-D1B58477A80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829"/>
          <a:stretch/>
        </p:blipFill>
        <p:spPr bwMode="auto">
          <a:xfrm>
            <a:off x="1066801" y="2805092"/>
            <a:ext cx="12636230" cy="4217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CB2398A-9806-43C3-AF89-FB43174D7A0D}"/>
              </a:ext>
            </a:extLst>
          </p:cNvPr>
          <p:cNvCxnSpPr/>
          <p:nvPr/>
        </p:nvCxnSpPr>
        <p:spPr>
          <a:xfrm>
            <a:off x="1066801" y="7412477"/>
            <a:ext cx="9453665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60F12DF1-5B29-1AAF-93DE-81DA3FBAEB43}"/>
              </a:ext>
            </a:extLst>
          </p:cNvPr>
          <p:cNvCxnSpPr/>
          <p:nvPr/>
        </p:nvCxnSpPr>
        <p:spPr>
          <a:xfrm>
            <a:off x="10885251" y="7412477"/>
            <a:ext cx="2480553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298F0E1-B7E9-75B0-7A68-777325AD748E}"/>
              </a:ext>
            </a:extLst>
          </p:cNvPr>
          <p:cNvSpPr txBox="1"/>
          <p:nvPr/>
        </p:nvSpPr>
        <p:spPr>
          <a:xfrm>
            <a:off x="2124683" y="7747829"/>
            <a:ext cx="7337898" cy="13734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유색 이미지 </a:t>
            </a:r>
            <a:r>
              <a:rPr lang="en-US" altLang="ko-KR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채널 </a:t>
            </a:r>
            <a:r>
              <a:rPr lang="en-US" altLang="ko-KR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:</a:t>
            </a:r>
            <a:r>
              <a:rPr lang="ko-KR" altLang="en-US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벡터</a:t>
            </a:r>
            <a:endParaRPr lang="en-US" altLang="ko-KR" sz="2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solidFill>
                  <a:srgbClr val="00B05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CONV1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en-US" altLang="ko-KR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POOL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en-US" altLang="ko-KR" dirty="0">
                <a:solidFill>
                  <a:srgbClr val="00B05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CONV2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en-US" altLang="ko-KR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POOL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en-US" altLang="ko-KR" dirty="0">
                <a:solidFill>
                  <a:srgbClr val="00B05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CONV3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en-US" altLang="ko-KR" dirty="0">
                <a:solidFill>
                  <a:srgbClr val="00B05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CONV4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en-US" altLang="ko-KR" dirty="0">
                <a:solidFill>
                  <a:srgbClr val="00B05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CONV5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-</a:t>
            </a:r>
            <a:r>
              <a:rPr lang="en-US" altLang="ko-KR" dirty="0">
                <a:solidFill>
                  <a:srgbClr val="0070C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POOL</a:t>
            </a: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이미지에서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특성을 추출하기 위한 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레이어들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94ACC58-E559-3627-9B13-BE39466087B1}"/>
              </a:ext>
            </a:extLst>
          </p:cNvPr>
          <p:cNvSpPr txBox="1"/>
          <p:nvPr/>
        </p:nvSpPr>
        <p:spPr>
          <a:xfrm>
            <a:off x="10331282" y="7747829"/>
            <a:ext cx="3588492" cy="17889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21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차원 벡터</a:t>
            </a:r>
            <a:endParaRPr lang="en-US" altLang="ko-KR" sz="2100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FC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–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FC – </a:t>
            </a:r>
            <a:r>
              <a:rPr lang="en-US" altLang="ko-KR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Softmax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이미지의 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다중분류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라벨링</a:t>
            </a:r>
            <a:r>
              <a:rPr lang="en-US" altLang="ko-KR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)</a:t>
            </a:r>
            <a:r>
              <a:rPr lang="ko-KR" altLang="en-US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를 위해서 </a:t>
            </a:r>
            <a:endParaRPr lang="en-US" altLang="ko-KR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활성화함수로 </a:t>
            </a:r>
            <a:r>
              <a:rPr lang="en-US" altLang="ko-KR" dirty="0" err="1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Softmax</a:t>
            </a:r>
            <a:r>
              <a:rPr lang="ko-KR" altLang="en-US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를 이용</a:t>
            </a:r>
            <a:endParaRPr lang="en-US" altLang="ko-KR" dirty="0"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5620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1001">
            <a:extLst>
              <a:ext uri="{FF2B5EF4-FFF2-40B4-BE49-F238E27FC236}">
                <a16:creationId xmlns:a16="http://schemas.microsoft.com/office/drawing/2014/main" id="{D81B9F06-D469-858D-87CD-BD211E03A787}"/>
              </a:ext>
            </a:extLst>
          </p:cNvPr>
          <p:cNvGrpSpPr/>
          <p:nvPr/>
        </p:nvGrpSpPr>
        <p:grpSpPr>
          <a:xfrm>
            <a:off x="2286" y="1"/>
            <a:ext cx="18285714" cy="10285715"/>
            <a:chOff x="0" y="0"/>
            <a:chExt cx="18285714" cy="10285714"/>
          </a:xfrm>
        </p:grpSpPr>
        <p:grpSp>
          <p:nvGrpSpPr>
            <p:cNvPr id="7" name="그룹 1002">
              <a:extLst>
                <a:ext uri="{FF2B5EF4-FFF2-40B4-BE49-F238E27FC236}">
                  <a16:creationId xmlns:a16="http://schemas.microsoft.com/office/drawing/2014/main" id="{D6761B8A-EAB0-6D2E-BE56-7485715E77C7}"/>
                </a:ext>
              </a:extLst>
            </p:cNvPr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20" name="Object 3">
                <a:extLst>
                  <a:ext uri="{FF2B5EF4-FFF2-40B4-BE49-F238E27FC236}">
                    <a16:creationId xmlns:a16="http://schemas.microsoft.com/office/drawing/2014/main" id="{2B58B734-A3FD-B959-A49E-87CE397CF2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1" name="그룹 1003">
              <a:extLst>
                <a:ext uri="{FF2B5EF4-FFF2-40B4-BE49-F238E27FC236}">
                  <a16:creationId xmlns:a16="http://schemas.microsoft.com/office/drawing/2014/main" id="{3ED70826-4EC2-1B49-C97C-A3CF5D055EF8}"/>
                </a:ext>
              </a:extLst>
            </p:cNvPr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19" name="Object 6">
                <a:extLst>
                  <a:ext uri="{FF2B5EF4-FFF2-40B4-BE49-F238E27FC236}">
                    <a16:creationId xmlns:a16="http://schemas.microsoft.com/office/drawing/2014/main" id="{DC50786A-807A-DA0B-128F-74FE107430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2" name="그룹 1004">
              <a:extLst>
                <a:ext uri="{FF2B5EF4-FFF2-40B4-BE49-F238E27FC236}">
                  <a16:creationId xmlns:a16="http://schemas.microsoft.com/office/drawing/2014/main" id="{38695C53-B221-3825-7512-10D5496D6635}"/>
                </a:ext>
              </a:extLst>
            </p:cNvPr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8" name="Object 9">
                <a:extLst>
                  <a:ext uri="{FF2B5EF4-FFF2-40B4-BE49-F238E27FC236}">
                    <a16:creationId xmlns:a16="http://schemas.microsoft.com/office/drawing/2014/main" id="{981D7138-A2E3-3DAE-4FC7-035A21ACAF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3" name="그룹 1005">
              <a:extLst>
                <a:ext uri="{FF2B5EF4-FFF2-40B4-BE49-F238E27FC236}">
                  <a16:creationId xmlns:a16="http://schemas.microsoft.com/office/drawing/2014/main" id="{C306C692-AD7B-BFD8-157F-326059EF8CC6}"/>
                </a:ext>
              </a:extLst>
            </p:cNvPr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7" name="Object 12">
                <a:extLst>
                  <a:ext uri="{FF2B5EF4-FFF2-40B4-BE49-F238E27FC236}">
                    <a16:creationId xmlns:a16="http://schemas.microsoft.com/office/drawing/2014/main" id="{5CC17FD9-97AF-0041-2ECD-F54469B36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4" name="그룹 1006">
              <a:extLst>
                <a:ext uri="{FF2B5EF4-FFF2-40B4-BE49-F238E27FC236}">
                  <a16:creationId xmlns:a16="http://schemas.microsoft.com/office/drawing/2014/main" id="{6551998A-DD1E-D26F-FAE0-1DB56D91AFB6}"/>
                </a:ext>
              </a:extLst>
            </p:cNvPr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5" name="Object 15">
                <a:extLst>
                  <a:ext uri="{FF2B5EF4-FFF2-40B4-BE49-F238E27FC236}">
                    <a16:creationId xmlns:a16="http://schemas.microsoft.com/office/drawing/2014/main" id="{79230F5C-54D4-FB9E-A658-6328ECAD8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6" name="Object 16">
                <a:extLst>
                  <a:ext uri="{FF2B5EF4-FFF2-40B4-BE49-F238E27FC236}">
                    <a16:creationId xmlns:a16="http://schemas.microsoft.com/office/drawing/2014/main" id="{D4260952-73D7-411D-36EA-456B3F97F6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BBD69C-ABDA-D20F-23E5-DEF3E9464BD4}"/>
              </a:ext>
            </a:extLst>
          </p:cNvPr>
          <p:cNvSpPr txBox="1"/>
          <p:nvPr/>
        </p:nvSpPr>
        <p:spPr>
          <a:xfrm>
            <a:off x="1066800" y="983627"/>
            <a:ext cx="5050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PyTorch</a:t>
            </a:r>
            <a:r>
              <a:rPr lang="en-US" altLang="ko-KR" sz="4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API</a:t>
            </a:r>
            <a:endParaRPr lang="ko-KR" altLang="en-US" sz="4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516EC-DDF3-0C19-3F0C-0DB5FC0E630D}"/>
              </a:ext>
            </a:extLst>
          </p:cNvPr>
          <p:cNvSpPr txBox="1"/>
          <p:nvPr/>
        </p:nvSpPr>
        <p:spPr>
          <a:xfrm>
            <a:off x="1066800" y="1872886"/>
            <a:ext cx="2260042" cy="66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7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① </a:t>
            </a:r>
            <a:r>
              <a:rPr lang="en-US" altLang="ko-KR" sz="27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nn.Conv1d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B2DF-182F-78C4-E1BC-0233D063F005}"/>
              </a:ext>
            </a:extLst>
          </p:cNvPr>
          <p:cNvSpPr txBox="1"/>
          <p:nvPr/>
        </p:nvSpPr>
        <p:spPr>
          <a:xfrm>
            <a:off x="1546550" y="2765853"/>
            <a:ext cx="15674652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차원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conv layer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를 정의하는 클래스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필터가 한 방향으로만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시계열의 경우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시간을 축으로 좌우로만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)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 이동할 수 있는 </a:t>
            </a:r>
            <a:r>
              <a:rPr lang="ko-KR" altLang="en-US" sz="2400" dirty="0" err="1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합성곱</a:t>
            </a:r>
            <a:endParaRPr lang="en-US" altLang="ko-KR" sz="27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torch.nn.Conv1d(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in_channels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out_channels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kernel_size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stride=1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padding=0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dilation=1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groups=1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</a:t>
            </a:r>
          </a:p>
          <a:p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bias=True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padding_mode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='zeros'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device=None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dtype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=None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)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출력 형태는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1D </a:t>
            </a:r>
            <a:r>
              <a:rPr lang="ko-KR" altLang="en-US" sz="2400" dirty="0"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배열</a:t>
            </a:r>
            <a:endParaRPr lang="ko-KR" altLang="en-US" sz="2700" dirty="0">
              <a:solidFill>
                <a:schemeClr val="bg1">
                  <a:lumMod val="50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128E99-C1A6-6056-E05A-64E76C2B05FB}"/>
              </a:ext>
            </a:extLst>
          </p:cNvPr>
          <p:cNvSpPr txBox="1"/>
          <p:nvPr/>
        </p:nvSpPr>
        <p:spPr>
          <a:xfrm>
            <a:off x="1066801" y="4618508"/>
            <a:ext cx="2361031" cy="66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7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700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② </a:t>
            </a:r>
            <a:r>
              <a:rPr lang="en-US" altLang="ko-KR" sz="27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nn.Conv2d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F4F04-E230-9A87-D6A2-4B2813ADB349}"/>
              </a:ext>
            </a:extLst>
          </p:cNvPr>
          <p:cNvSpPr txBox="1"/>
          <p:nvPr/>
        </p:nvSpPr>
        <p:spPr>
          <a:xfrm>
            <a:off x="1546551" y="5453111"/>
            <a:ext cx="1544604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차원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conv layer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를 정의하는 클래스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필터가 두 방향으로 이동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이미지와 같은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차원 데이터에 주로 사용</a:t>
            </a:r>
            <a:endParaRPr lang="en-US" altLang="ko-KR" sz="27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torch.nn.Conv2d(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in_channels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out_channels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kernel_size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stride=1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padding=0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dilation=1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groups=1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</a:t>
            </a:r>
          </a:p>
          <a:p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bias=True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padding_mode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='zeros'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device=None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dtype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=None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) 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출력 형태는 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2D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배열</a:t>
            </a:r>
            <a:endParaRPr lang="ko-KR" altLang="en-US" sz="27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2ABF5A-4FD1-DFE5-F1D3-AD6A7674DCAD}"/>
              </a:ext>
            </a:extLst>
          </p:cNvPr>
          <p:cNvSpPr txBox="1"/>
          <p:nvPr/>
        </p:nvSpPr>
        <p:spPr>
          <a:xfrm>
            <a:off x="1066801" y="7273084"/>
            <a:ext cx="2361031" cy="66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7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ko-KR" sz="2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③</a:t>
            </a:r>
            <a:r>
              <a:rPr lang="ko-KR" altLang="en-US" sz="2700" dirty="0"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sz="27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nn.Conv3d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51A6154-106F-2BD8-1B1B-1FC3D2D1E4A7}"/>
              </a:ext>
            </a:extLst>
          </p:cNvPr>
          <p:cNvSpPr txBox="1"/>
          <p:nvPr/>
        </p:nvSpPr>
        <p:spPr>
          <a:xfrm>
            <a:off x="1546551" y="8106008"/>
            <a:ext cx="15446049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3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차원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conv layer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를 정의하는 클래스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필터가 세 방향으로 이동</a:t>
            </a:r>
            <a:endParaRPr lang="en-US" altLang="ko-KR" sz="27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torch.nn.Conv3d(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in_channels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out_channels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kernel_size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stride=1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padding=0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dilation=1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groups=1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</a:t>
            </a:r>
          </a:p>
          <a:p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bias=True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padding_mode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='zeros'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device=None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dtype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=None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) 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출력 형태는 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3D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배열</a:t>
            </a:r>
            <a:endParaRPr lang="ko-KR" altLang="en-US" sz="27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495859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001">
            <a:extLst>
              <a:ext uri="{FF2B5EF4-FFF2-40B4-BE49-F238E27FC236}">
                <a16:creationId xmlns:a16="http://schemas.microsoft.com/office/drawing/2014/main" id="{C0D80959-2E34-BA0A-667D-C6EDF798672F}"/>
              </a:ext>
            </a:extLst>
          </p:cNvPr>
          <p:cNvGrpSpPr/>
          <p:nvPr/>
        </p:nvGrpSpPr>
        <p:grpSpPr>
          <a:xfrm>
            <a:off x="2286" y="1"/>
            <a:ext cx="18285714" cy="10285715"/>
            <a:chOff x="0" y="0"/>
            <a:chExt cx="18285714" cy="10285714"/>
          </a:xfrm>
        </p:grpSpPr>
        <p:grpSp>
          <p:nvGrpSpPr>
            <p:cNvPr id="4" name="그룹 1002">
              <a:extLst>
                <a:ext uri="{FF2B5EF4-FFF2-40B4-BE49-F238E27FC236}">
                  <a16:creationId xmlns:a16="http://schemas.microsoft.com/office/drawing/2014/main" id="{B4CD6ADD-C16E-13B1-C289-8811781E9298}"/>
                </a:ext>
              </a:extLst>
            </p:cNvPr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18" name="Object 3">
                <a:extLst>
                  <a:ext uri="{FF2B5EF4-FFF2-40B4-BE49-F238E27FC236}">
                    <a16:creationId xmlns:a16="http://schemas.microsoft.com/office/drawing/2014/main" id="{934BE443-0DBC-D9B9-4078-FB2E19205C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5" name="그룹 1003">
              <a:extLst>
                <a:ext uri="{FF2B5EF4-FFF2-40B4-BE49-F238E27FC236}">
                  <a16:creationId xmlns:a16="http://schemas.microsoft.com/office/drawing/2014/main" id="{40DCF44C-AD41-CE0A-4E8D-03B950E04786}"/>
                </a:ext>
              </a:extLst>
            </p:cNvPr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17" name="Object 6">
                <a:extLst>
                  <a:ext uri="{FF2B5EF4-FFF2-40B4-BE49-F238E27FC236}">
                    <a16:creationId xmlns:a16="http://schemas.microsoft.com/office/drawing/2014/main" id="{3E7E2C98-72AD-BF10-B9A3-FB0715918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9" name="그룹 1004">
              <a:extLst>
                <a:ext uri="{FF2B5EF4-FFF2-40B4-BE49-F238E27FC236}">
                  <a16:creationId xmlns:a16="http://schemas.microsoft.com/office/drawing/2014/main" id="{0BE5520F-B7EE-DED1-3967-FC986CF8C6BA}"/>
                </a:ext>
              </a:extLst>
            </p:cNvPr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6" name="Object 9">
                <a:extLst>
                  <a:ext uri="{FF2B5EF4-FFF2-40B4-BE49-F238E27FC236}">
                    <a16:creationId xmlns:a16="http://schemas.microsoft.com/office/drawing/2014/main" id="{B38F1121-A946-0C24-4349-953B67FE41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" name="그룹 1005">
              <a:extLst>
                <a:ext uri="{FF2B5EF4-FFF2-40B4-BE49-F238E27FC236}">
                  <a16:creationId xmlns:a16="http://schemas.microsoft.com/office/drawing/2014/main" id="{39AAC80A-FD12-6BD6-66A8-000DECAB34A8}"/>
                </a:ext>
              </a:extLst>
            </p:cNvPr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5" name="Object 12">
                <a:extLst>
                  <a:ext uri="{FF2B5EF4-FFF2-40B4-BE49-F238E27FC236}">
                    <a16:creationId xmlns:a16="http://schemas.microsoft.com/office/drawing/2014/main" id="{01280FB9-0908-42F3-F195-C4CE4E7457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1" name="그룹 1006">
              <a:extLst>
                <a:ext uri="{FF2B5EF4-FFF2-40B4-BE49-F238E27FC236}">
                  <a16:creationId xmlns:a16="http://schemas.microsoft.com/office/drawing/2014/main" id="{0C355F36-C0CE-E1FC-E7A0-D5DA86B17115}"/>
                </a:ext>
              </a:extLst>
            </p:cNvPr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3" name="Object 15">
                <a:extLst>
                  <a:ext uri="{FF2B5EF4-FFF2-40B4-BE49-F238E27FC236}">
                    <a16:creationId xmlns:a16="http://schemas.microsoft.com/office/drawing/2014/main" id="{FFD244BE-FAB3-7CA5-CDEC-A31D513A7B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4" name="Object 16">
                <a:extLst>
                  <a:ext uri="{FF2B5EF4-FFF2-40B4-BE49-F238E27FC236}">
                    <a16:creationId xmlns:a16="http://schemas.microsoft.com/office/drawing/2014/main" id="{0B4CB50A-D588-A1FF-A278-07CE48A20A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0128E99-C1A6-6056-E05A-64E76C2B05FB}"/>
              </a:ext>
            </a:extLst>
          </p:cNvPr>
          <p:cNvSpPr txBox="1"/>
          <p:nvPr/>
        </p:nvSpPr>
        <p:spPr>
          <a:xfrm>
            <a:off x="1066801" y="727589"/>
            <a:ext cx="2361031" cy="66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7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2700" dirty="0">
                <a:solidFill>
                  <a:srgbClr val="FF0000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② </a:t>
            </a:r>
            <a:r>
              <a:rPr lang="en-US" altLang="ko-KR" sz="2700" dirty="0">
                <a:solidFill>
                  <a:srgbClr val="FF0000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nn.Conv2d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2F4F04-E230-9A87-D6A2-4B2813ADB349}"/>
              </a:ext>
            </a:extLst>
          </p:cNvPr>
          <p:cNvSpPr txBox="1"/>
          <p:nvPr/>
        </p:nvSpPr>
        <p:spPr>
          <a:xfrm>
            <a:off x="1546551" y="1562192"/>
            <a:ext cx="1544604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차원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conv layer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를 정의하는 클래스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필터가 두 방향으로 이동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이미지와 같은 </a:t>
            </a:r>
            <a:r>
              <a:rPr lang="en-US" altLang="ko-KR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2</a:t>
            </a:r>
            <a:r>
              <a:rPr lang="ko-KR" altLang="en-US" sz="2400" dirty="0"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차원 데이터에 주로 사용</a:t>
            </a:r>
            <a:endParaRPr lang="en-US" altLang="ko-KR" sz="27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torch.nn.Conv2d ( </a:t>
            </a:r>
            <a:r>
              <a:rPr lang="en-US" altLang="ko-KR" sz="28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in_channels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8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out_channels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8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kernel_size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stride=1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padding=0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dilation=1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groups=1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</a:t>
            </a:r>
          </a:p>
          <a:p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 </a:t>
            </a:r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bias=True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8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padding_mode</a:t>
            </a:r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='zeros'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device=None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 </a:t>
            </a:r>
            <a:r>
              <a:rPr lang="en-US" altLang="ko-KR" sz="28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dtype</a:t>
            </a:r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=None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) </a:t>
            </a:r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: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출력 형태는 </a:t>
            </a:r>
            <a:r>
              <a:rPr lang="en-US" altLang="ko-KR" sz="2400" dirty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2D </a:t>
            </a:r>
            <a:r>
              <a:rPr lang="ko-KR" altLang="en-US" sz="2400" dirty="0">
                <a:solidFill>
                  <a:prstClr val="white">
                    <a:lumMod val="50000"/>
                  </a:prst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Medium" panose="00000600000000000000" pitchFamily="2" charset="-127"/>
              </a:rPr>
              <a:t>배열</a:t>
            </a:r>
            <a:endParaRPr lang="ko-KR" altLang="en-US" sz="2400" dirty="0"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45A738-0C18-BDA9-6338-1D69041056E3}"/>
              </a:ext>
            </a:extLst>
          </p:cNvPr>
          <p:cNvSpPr txBox="1"/>
          <p:nvPr/>
        </p:nvSpPr>
        <p:spPr>
          <a:xfrm>
            <a:off x="11559196" y="9593289"/>
            <a:ext cx="6345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dirty="0">
                <a:solidFill>
                  <a:schemeClr val="bg1">
                    <a:lumMod val="65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https://pytorch.org/docs/stable/generated/torch.nn.Conv2d.html</a:t>
            </a:r>
            <a:endParaRPr lang="en-US" altLang="ko-KR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B9676C-E8D3-83B4-0A78-68B62D152792}"/>
              </a:ext>
            </a:extLst>
          </p:cNvPr>
          <p:cNvSpPr txBox="1"/>
          <p:nvPr/>
        </p:nvSpPr>
        <p:spPr>
          <a:xfrm>
            <a:off x="1546551" y="3286937"/>
            <a:ext cx="15446049" cy="31566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700" i="1" dirty="0" err="1">
                <a:solidFill>
                  <a:srgbClr val="6C6C6D"/>
                </a:solidFill>
                <a:ea typeface="KoPub돋움체 Medium" panose="02020603020101020101" pitchFamily="18" charset="-127"/>
              </a:rPr>
              <a:t>in_channels</a:t>
            </a:r>
            <a:r>
              <a:rPr lang="en-US" altLang="ko-KR" sz="2700" dirty="0">
                <a:solidFill>
                  <a:srgbClr val="262626"/>
                </a:solidFill>
                <a:ea typeface="KoPub돋움체 Medium" panose="02020603020101020101" pitchFamily="18" charset="-127"/>
              </a:rPr>
              <a:t> </a:t>
            </a:r>
            <a:r>
              <a:rPr lang="en-US" altLang="ko-KR" sz="2700" i="1" dirty="0">
                <a:solidFill>
                  <a:schemeClr val="bg1">
                    <a:lumMod val="65000"/>
                  </a:schemeClr>
                </a:solidFill>
                <a:ea typeface="KoPub돋움체 Medium" panose="02020603020101020101" pitchFamily="18" charset="-127"/>
              </a:rPr>
              <a:t>(int) </a:t>
            </a:r>
            <a:r>
              <a:rPr lang="en-US" altLang="ko-KR" sz="27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입력</a:t>
            </a:r>
            <a:r>
              <a:rPr lang="en-US" altLang="ko-KR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채널의 개수</a:t>
            </a:r>
            <a:endParaRPr lang="en-US" altLang="ko-KR" sz="27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700" i="1" dirty="0" err="1">
                <a:solidFill>
                  <a:srgbClr val="6C6C6D"/>
                </a:solidFill>
                <a:ea typeface="KoPub돋움체 Medium" panose="02020603020101020101" pitchFamily="18" charset="-127"/>
              </a:rPr>
              <a:t>out_channels</a:t>
            </a:r>
            <a:r>
              <a:rPr lang="en-US" altLang="ko-KR" sz="2700" dirty="0">
                <a:solidFill>
                  <a:srgbClr val="262626"/>
                </a:solidFill>
                <a:ea typeface="KoPub돋움체 Medium" panose="02020603020101020101" pitchFamily="18" charset="-127"/>
              </a:rPr>
              <a:t> </a:t>
            </a:r>
            <a:r>
              <a:rPr lang="en-US" altLang="ko-KR" sz="2700" i="1" dirty="0">
                <a:solidFill>
                  <a:schemeClr val="bg1">
                    <a:lumMod val="65000"/>
                  </a:schemeClr>
                </a:solidFill>
                <a:ea typeface="KoPub돋움체 Medium" panose="02020603020101020101" pitchFamily="18" charset="-127"/>
              </a:rPr>
              <a:t>(int) </a:t>
            </a:r>
            <a:r>
              <a:rPr lang="en-US" altLang="ko-KR" sz="27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출력 채널의 개수 </a:t>
            </a:r>
            <a:endParaRPr lang="en-US" altLang="ko-KR" sz="27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700" i="1" dirty="0" err="1">
                <a:solidFill>
                  <a:srgbClr val="6C6C6D"/>
                </a:solidFill>
                <a:ea typeface="KoPub돋움체 Medium" panose="02020603020101020101" pitchFamily="18" charset="-127"/>
              </a:rPr>
              <a:t>kernel_size</a:t>
            </a:r>
            <a:r>
              <a:rPr lang="en-US" altLang="ko-KR" sz="2700" dirty="0">
                <a:solidFill>
                  <a:srgbClr val="262626"/>
                </a:solidFill>
                <a:ea typeface="KoPub돋움체 Medium" panose="02020603020101020101" pitchFamily="18" charset="-127"/>
              </a:rPr>
              <a:t> </a:t>
            </a:r>
            <a:r>
              <a:rPr lang="en-US" altLang="ko-KR" sz="2700" i="1" dirty="0">
                <a:solidFill>
                  <a:schemeClr val="bg1">
                    <a:lumMod val="65000"/>
                  </a:schemeClr>
                </a:solidFill>
                <a:ea typeface="KoPub돋움체 Medium" panose="02020603020101020101" pitchFamily="18" charset="-127"/>
              </a:rPr>
              <a:t>(int or tuple) </a:t>
            </a:r>
            <a:r>
              <a:rPr lang="en-US" altLang="ko-KR" sz="27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필터의 크기</a:t>
            </a:r>
            <a:r>
              <a:rPr lang="en-US" altLang="ko-KR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, 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예를 들어 </a:t>
            </a:r>
            <a:r>
              <a:rPr lang="en-US" altLang="ko-KR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3x3 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필터는 </a:t>
            </a:r>
            <a:r>
              <a:rPr lang="en-US" altLang="ko-KR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3 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또는 </a:t>
            </a:r>
            <a:r>
              <a:rPr lang="en-US" altLang="ko-KR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(3,3)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으로 지정</a:t>
            </a:r>
            <a:endParaRPr lang="en-US" altLang="ko-KR" sz="27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700" i="1" dirty="0">
                <a:solidFill>
                  <a:srgbClr val="6C6C6D"/>
                </a:solidFill>
                <a:ea typeface="+mj-ea"/>
              </a:rPr>
              <a:t>stride=1</a:t>
            </a:r>
            <a:r>
              <a:rPr lang="en-US" altLang="ko-KR" sz="2700" dirty="0">
                <a:solidFill>
                  <a:srgbClr val="262626"/>
                </a:solidFill>
                <a:ea typeface="+mj-ea"/>
              </a:rPr>
              <a:t> </a:t>
            </a:r>
            <a:r>
              <a:rPr lang="en-US" altLang="ko-KR" sz="2700" i="1" dirty="0">
                <a:solidFill>
                  <a:schemeClr val="bg1">
                    <a:lumMod val="65000"/>
                  </a:schemeClr>
                </a:solidFill>
                <a:ea typeface="+mj-ea"/>
              </a:rPr>
              <a:t>(int or tuple, optional) </a:t>
            </a:r>
            <a:r>
              <a:rPr lang="en-US" altLang="ko-KR" sz="27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필터 이동 간격 </a:t>
            </a:r>
            <a:endParaRPr lang="en-US" altLang="ko-KR" sz="27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700" i="1" dirty="0">
                <a:solidFill>
                  <a:srgbClr val="6C6C6D"/>
                </a:solidFill>
                <a:ea typeface="KoPub돋움체 Medium" panose="02020603020101020101" pitchFamily="18" charset="-127"/>
              </a:rPr>
              <a:t>padding=0</a:t>
            </a:r>
            <a:r>
              <a:rPr lang="en-US" altLang="ko-KR" sz="2700" dirty="0">
                <a:solidFill>
                  <a:srgbClr val="262626"/>
                </a:solidFill>
                <a:ea typeface="KoPub돋움체 Medium" panose="02020603020101020101" pitchFamily="18" charset="-127"/>
              </a:rPr>
              <a:t> </a:t>
            </a:r>
            <a:r>
              <a:rPr lang="en-US" altLang="ko-KR" sz="2700" i="1" dirty="0">
                <a:solidFill>
                  <a:schemeClr val="bg1">
                    <a:lumMod val="65000"/>
                  </a:schemeClr>
                </a:solidFill>
                <a:ea typeface="KoPub돋움체 Medium" panose="02020603020101020101" pitchFamily="18" charset="-127"/>
              </a:rPr>
              <a:t>(int or tuple, optional) </a:t>
            </a:r>
            <a:r>
              <a:rPr lang="en-US" altLang="ko-KR" sz="27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패딩의 크기 </a:t>
            </a:r>
            <a:endParaRPr lang="ko-KR" altLang="en-US" sz="27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98E658E-8174-E697-9BEC-E0EAE971E19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6801" y="6875654"/>
            <a:ext cx="9579170" cy="2880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9875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001">
            <a:extLst>
              <a:ext uri="{FF2B5EF4-FFF2-40B4-BE49-F238E27FC236}">
                <a16:creationId xmlns:a16="http://schemas.microsoft.com/office/drawing/2014/main" id="{DEB2019C-5981-5F8B-37CB-9E1B6213E063}"/>
              </a:ext>
            </a:extLst>
          </p:cNvPr>
          <p:cNvGrpSpPr/>
          <p:nvPr/>
        </p:nvGrpSpPr>
        <p:grpSpPr>
          <a:xfrm>
            <a:off x="2286" y="1"/>
            <a:ext cx="18285714" cy="10285715"/>
            <a:chOff x="0" y="0"/>
            <a:chExt cx="18285714" cy="10285714"/>
          </a:xfrm>
        </p:grpSpPr>
        <p:grpSp>
          <p:nvGrpSpPr>
            <p:cNvPr id="13" name="그룹 1002">
              <a:extLst>
                <a:ext uri="{FF2B5EF4-FFF2-40B4-BE49-F238E27FC236}">
                  <a16:creationId xmlns:a16="http://schemas.microsoft.com/office/drawing/2014/main" id="{3074CD55-5D6D-0DBB-2A55-989036BA58F4}"/>
                </a:ext>
              </a:extLst>
            </p:cNvPr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23" name="Object 3">
                <a:extLst>
                  <a:ext uri="{FF2B5EF4-FFF2-40B4-BE49-F238E27FC236}">
                    <a16:creationId xmlns:a16="http://schemas.microsoft.com/office/drawing/2014/main" id="{C52CCBA9-3919-AE21-EBA4-97C89FAE63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4" name="그룹 1003">
              <a:extLst>
                <a:ext uri="{FF2B5EF4-FFF2-40B4-BE49-F238E27FC236}">
                  <a16:creationId xmlns:a16="http://schemas.microsoft.com/office/drawing/2014/main" id="{1D2FEC39-B82B-4C10-6A99-411E77917CCB}"/>
                </a:ext>
              </a:extLst>
            </p:cNvPr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22" name="Object 6">
                <a:extLst>
                  <a:ext uri="{FF2B5EF4-FFF2-40B4-BE49-F238E27FC236}">
                    <a16:creationId xmlns:a16="http://schemas.microsoft.com/office/drawing/2014/main" id="{CFAB2092-DA11-B624-7D82-36F0D304E4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5" name="그룹 1004">
              <a:extLst>
                <a:ext uri="{FF2B5EF4-FFF2-40B4-BE49-F238E27FC236}">
                  <a16:creationId xmlns:a16="http://schemas.microsoft.com/office/drawing/2014/main" id="{870577F6-0B98-9E61-4D20-872465696364}"/>
                </a:ext>
              </a:extLst>
            </p:cNvPr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21" name="Object 9">
                <a:extLst>
                  <a:ext uri="{FF2B5EF4-FFF2-40B4-BE49-F238E27FC236}">
                    <a16:creationId xmlns:a16="http://schemas.microsoft.com/office/drawing/2014/main" id="{65C36329-68A8-DCCA-39CD-DA823A45D0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6" name="그룹 1005">
              <a:extLst>
                <a:ext uri="{FF2B5EF4-FFF2-40B4-BE49-F238E27FC236}">
                  <a16:creationId xmlns:a16="http://schemas.microsoft.com/office/drawing/2014/main" id="{8C2642E9-7D46-F287-C1EB-C8FFFA3E5793}"/>
                </a:ext>
              </a:extLst>
            </p:cNvPr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20" name="Object 12">
                <a:extLst>
                  <a:ext uri="{FF2B5EF4-FFF2-40B4-BE49-F238E27FC236}">
                    <a16:creationId xmlns:a16="http://schemas.microsoft.com/office/drawing/2014/main" id="{8CB7553B-7E6A-7BB8-734A-B70FEF7ED6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7" name="그룹 1006">
              <a:extLst>
                <a:ext uri="{FF2B5EF4-FFF2-40B4-BE49-F238E27FC236}">
                  <a16:creationId xmlns:a16="http://schemas.microsoft.com/office/drawing/2014/main" id="{EECB2788-020B-D509-5632-2466C0499C68}"/>
                </a:ext>
              </a:extLst>
            </p:cNvPr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8" name="Object 15">
                <a:extLst>
                  <a:ext uri="{FF2B5EF4-FFF2-40B4-BE49-F238E27FC236}">
                    <a16:creationId xmlns:a16="http://schemas.microsoft.com/office/drawing/2014/main" id="{D7AB3FEE-B0DD-3B38-E4A6-E6A8EC830B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9" name="Object 16">
                <a:extLst>
                  <a:ext uri="{FF2B5EF4-FFF2-40B4-BE49-F238E27FC236}">
                    <a16:creationId xmlns:a16="http://schemas.microsoft.com/office/drawing/2014/main" id="{FFDAB62B-3A25-9670-800F-1A5CEC6461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BBD69C-ABDA-D20F-23E5-DEF3E9464BD4}"/>
              </a:ext>
            </a:extLst>
          </p:cNvPr>
          <p:cNvSpPr txBox="1"/>
          <p:nvPr/>
        </p:nvSpPr>
        <p:spPr>
          <a:xfrm>
            <a:off x="1066800" y="983627"/>
            <a:ext cx="5050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PyTorch</a:t>
            </a:r>
            <a:r>
              <a:rPr lang="en-US" altLang="ko-KR" sz="4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API</a:t>
            </a:r>
            <a:endParaRPr lang="ko-KR" altLang="en-US" sz="4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516EC-DDF3-0C19-3F0C-0DB5FC0E630D}"/>
              </a:ext>
            </a:extLst>
          </p:cNvPr>
          <p:cNvSpPr txBox="1"/>
          <p:nvPr/>
        </p:nvSpPr>
        <p:spPr>
          <a:xfrm>
            <a:off x="1066801" y="1872886"/>
            <a:ext cx="2394951" cy="66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7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nn.MaxPool#d</a:t>
            </a:r>
            <a:endParaRPr lang="en-US" altLang="ko-KR" sz="27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B2DF-182F-78C4-E1BC-0233D063F005}"/>
              </a:ext>
            </a:extLst>
          </p:cNvPr>
          <p:cNvSpPr txBox="1"/>
          <p:nvPr/>
        </p:nvSpPr>
        <p:spPr>
          <a:xfrm>
            <a:off x="1066800" y="2765854"/>
            <a:ext cx="1752885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800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torch.nn.MaxPool#d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 ( </a:t>
            </a:r>
            <a:r>
              <a:rPr lang="en-US" altLang="ko-KR" sz="28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kernel_size</a:t>
            </a:r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, stride=None, padding=0, dilation=1,  </a:t>
            </a:r>
            <a:r>
              <a:rPr lang="en-US" altLang="ko-KR" sz="28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return_indices</a:t>
            </a:r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=False, </a:t>
            </a:r>
            <a:r>
              <a:rPr lang="en-US" altLang="ko-KR" sz="28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ceil_mode</a:t>
            </a:r>
            <a:r>
              <a:rPr lang="en-US" altLang="ko-KR" sz="28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=False </a:t>
            </a:r>
            <a: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)</a:t>
            </a:r>
            <a:br>
              <a:rPr lang="en-US" altLang="ko-KR" sz="2800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endParaRPr lang="ko-KR" altLang="en-US" sz="3200" dirty="0">
              <a:solidFill>
                <a:schemeClr val="bg1">
                  <a:lumMod val="50000"/>
                </a:schemeClr>
              </a:solidFill>
              <a:ea typeface="KoPub돋움체 Medium" panose="02020603020101020101" pitchFamily="18" charset="-127"/>
              <a:cs typeface="KoPubWorld돋움체 Medium" panose="000006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A36C25-E490-4428-7C51-1F1DD0C3D69C}"/>
              </a:ext>
            </a:extLst>
          </p:cNvPr>
          <p:cNvSpPr txBox="1"/>
          <p:nvPr/>
        </p:nvSpPr>
        <p:spPr>
          <a:xfrm>
            <a:off x="1546550" y="3700910"/>
            <a:ext cx="15446049" cy="19101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700" i="1" dirty="0" err="1">
                <a:solidFill>
                  <a:srgbClr val="6C6C6D"/>
                </a:solidFill>
                <a:ea typeface="KoPub돋움체 Medium" panose="02020603020101020101" pitchFamily="18" charset="-127"/>
              </a:rPr>
              <a:t>kernel_size</a:t>
            </a:r>
            <a:r>
              <a:rPr lang="en-US" altLang="ko-KR" sz="2700" i="1" dirty="0">
                <a:solidFill>
                  <a:srgbClr val="6C6C6D"/>
                </a:solidFill>
                <a:ea typeface="KoPub돋움체 Medium" panose="02020603020101020101" pitchFamily="18" charset="-127"/>
              </a:rPr>
              <a:t> </a:t>
            </a:r>
            <a:r>
              <a:rPr lang="en-US" altLang="ko-KR" sz="2700" i="1" dirty="0">
                <a:solidFill>
                  <a:schemeClr val="bg1">
                    <a:lumMod val="65000"/>
                  </a:schemeClr>
                </a:solidFill>
                <a:ea typeface="KoPub돋움체 Medium" panose="02020603020101020101" pitchFamily="18" charset="-127"/>
              </a:rPr>
              <a:t>(int or tuple) </a:t>
            </a:r>
            <a:r>
              <a:rPr lang="en-US" altLang="ko-KR" sz="27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4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 윈도우의 크기를 나타내는 값</a:t>
            </a:r>
            <a:endParaRPr lang="en-US" altLang="ko-KR" sz="24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700" i="1" dirty="0">
                <a:solidFill>
                  <a:srgbClr val="6C6C6D"/>
                </a:solidFill>
                <a:ea typeface="KoPub돋움체 Medium" panose="02020603020101020101" pitchFamily="18" charset="-127"/>
              </a:rPr>
              <a:t>stride </a:t>
            </a:r>
            <a:r>
              <a:rPr lang="en-US" altLang="ko-KR" sz="2700" i="1" dirty="0">
                <a:solidFill>
                  <a:schemeClr val="bg1">
                    <a:lumMod val="65000"/>
                  </a:schemeClr>
                </a:solidFill>
                <a:ea typeface="KoPub돋움체 Medium" panose="02020603020101020101" pitchFamily="18" charset="-127"/>
              </a:rPr>
              <a:t>(int) </a:t>
            </a:r>
            <a:r>
              <a:rPr lang="en-US" altLang="ko-KR" sz="27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400" dirty="0" err="1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풀링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 윈도우의 이동 간격</a:t>
            </a:r>
            <a:endParaRPr lang="en-US" altLang="ko-KR" sz="2700" dirty="0">
              <a:solidFill>
                <a:srgbClr val="262626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700" i="1" dirty="0">
                <a:solidFill>
                  <a:srgbClr val="6C6C6D"/>
                </a:solidFill>
                <a:ea typeface="KoPub돋움체 Medium" panose="02020603020101020101" pitchFamily="18" charset="-127"/>
              </a:rPr>
              <a:t>padding=0</a:t>
            </a:r>
            <a:r>
              <a:rPr lang="en-US" altLang="ko-KR" sz="2700" dirty="0">
                <a:solidFill>
                  <a:srgbClr val="262626"/>
                </a:solidFill>
                <a:ea typeface="KoPub돋움체 Medium" panose="02020603020101020101" pitchFamily="18" charset="-127"/>
              </a:rPr>
              <a:t> </a:t>
            </a:r>
            <a:r>
              <a:rPr lang="en-US" altLang="ko-KR" sz="2700" i="1" dirty="0">
                <a:solidFill>
                  <a:schemeClr val="bg1">
                    <a:lumMod val="65000"/>
                  </a:schemeClr>
                </a:solidFill>
                <a:ea typeface="KoPub돋움체 Medium" panose="02020603020101020101" pitchFamily="18" charset="-127"/>
              </a:rPr>
              <a:t>(int or tuple, optional) </a:t>
            </a:r>
            <a:r>
              <a:rPr lang="en-US" altLang="ko-KR" sz="27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: </a:t>
            </a:r>
            <a:r>
              <a:rPr lang="ko-KR" altLang="en-US" sz="2400" dirty="0">
                <a:solidFill>
                  <a:srgbClr val="262626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패딩의 크기 </a:t>
            </a:r>
            <a:endParaRPr lang="ko-KR" altLang="en-US" sz="2700" dirty="0"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92A926-8056-CC51-0CEE-259F5B394EE7}"/>
              </a:ext>
            </a:extLst>
          </p:cNvPr>
          <p:cNvSpPr txBox="1"/>
          <p:nvPr/>
        </p:nvSpPr>
        <p:spPr>
          <a:xfrm>
            <a:off x="6117336" y="9681599"/>
            <a:ext cx="11887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dirty="0">
                <a:solidFill>
                  <a:schemeClr val="bg1">
                    <a:lumMod val="6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rPr>
              <a:t>https://pytorch.org/docs/stable/generated/torch.nn.MaxPool2d.html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780988A-C99B-2D48-3CC0-9554FDF80553}"/>
              </a:ext>
            </a:extLst>
          </p:cNvPr>
          <p:cNvSpPr txBox="1"/>
          <p:nvPr/>
        </p:nvSpPr>
        <p:spPr>
          <a:xfrm>
            <a:off x="1066800" y="6169331"/>
            <a:ext cx="9294777" cy="230832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# pool of square window of size=3</a:t>
            </a:r>
          </a:p>
          <a:p>
            <a:endParaRPr lang="en-US" altLang="ko-KR" sz="24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m = nn.MaxPool2d(</a:t>
            </a:r>
            <a:r>
              <a:rPr lang="en-US" altLang="ko-KR" sz="2400" dirty="0">
                <a:solidFill>
                  <a:srgbClr val="116644"/>
                </a:solidFill>
                <a:latin typeface="Consolas" panose="020B0609020204030204" pitchFamily="49" charset="0"/>
              </a:rPr>
              <a:t>3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input = </a:t>
            </a: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torch.randn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2400" dirty="0">
                <a:solidFill>
                  <a:srgbClr val="116644"/>
                </a:solidFill>
                <a:latin typeface="Consolas" panose="020B0609020204030204" pitchFamily="49" charset="0"/>
              </a:rPr>
              <a:t>20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 dirty="0">
                <a:solidFill>
                  <a:srgbClr val="116644"/>
                </a:solidFill>
                <a:latin typeface="Consolas" panose="020B0609020204030204" pitchFamily="49" charset="0"/>
              </a:rPr>
              <a:t>16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 dirty="0">
                <a:solidFill>
                  <a:srgbClr val="116644"/>
                </a:solidFill>
                <a:latin typeface="Consolas" panose="020B0609020204030204" pitchFamily="49" charset="0"/>
              </a:rPr>
              <a:t>48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 dirty="0">
                <a:solidFill>
                  <a:srgbClr val="116644"/>
                </a:solidFill>
                <a:latin typeface="Consolas" panose="020B0609020204030204" pitchFamily="49" charset="0"/>
              </a:rPr>
              <a:t>36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output = m(input)</a:t>
            </a:r>
          </a:p>
          <a:p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print(</a:t>
            </a: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input.shape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2400" dirty="0" err="1">
                <a:solidFill>
                  <a:srgbClr val="000000"/>
                </a:solidFill>
                <a:latin typeface="Consolas" panose="020B0609020204030204" pitchFamily="49" charset="0"/>
              </a:rPr>
              <a:t>output.shape</a:t>
            </a:r>
            <a:r>
              <a:rPr lang="en-US" altLang="ko-KR" sz="2400" dirty="0">
                <a:solidFill>
                  <a:srgbClr val="00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06DD6E-DB3C-0838-C949-76A93BBAB535}"/>
              </a:ext>
            </a:extLst>
          </p:cNvPr>
          <p:cNvSpPr txBox="1"/>
          <p:nvPr/>
        </p:nvSpPr>
        <p:spPr>
          <a:xfrm>
            <a:off x="1066800" y="8664128"/>
            <a:ext cx="92947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212121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2400" dirty="0" err="1">
                <a:solidFill>
                  <a:srgbClr val="212121"/>
                </a:solidFill>
                <a:latin typeface="Consolas" panose="020B0609020204030204" pitchFamily="49" charset="0"/>
              </a:rPr>
              <a:t>torch.Size</a:t>
            </a:r>
            <a:r>
              <a:rPr lang="en-US" altLang="ko-KR" sz="2400" dirty="0">
                <a:solidFill>
                  <a:srgbClr val="212121"/>
                </a:solidFill>
                <a:latin typeface="Consolas" panose="020B0609020204030204" pitchFamily="49" charset="0"/>
              </a:rPr>
              <a:t>([20, 16, 48, 36]) </a:t>
            </a:r>
          </a:p>
          <a:p>
            <a:r>
              <a:rPr lang="en-US" altLang="ko-KR" sz="2400" dirty="0">
                <a:solidFill>
                  <a:srgbClr val="212121"/>
                </a:solidFill>
                <a:latin typeface="Consolas" panose="020B0609020204030204" pitchFamily="49" charset="0"/>
              </a:rPr>
              <a:t>&gt; </a:t>
            </a:r>
            <a:r>
              <a:rPr lang="en-US" altLang="ko-KR" sz="2400" dirty="0" err="1">
                <a:solidFill>
                  <a:srgbClr val="212121"/>
                </a:solidFill>
                <a:latin typeface="Consolas" panose="020B0609020204030204" pitchFamily="49" charset="0"/>
              </a:rPr>
              <a:t>torch.Size</a:t>
            </a:r>
            <a:r>
              <a:rPr lang="en-US" altLang="ko-KR" sz="2400" dirty="0">
                <a:solidFill>
                  <a:srgbClr val="212121"/>
                </a:solidFill>
                <a:latin typeface="Consolas" panose="020B0609020204030204" pitchFamily="49" charset="0"/>
              </a:rPr>
              <a:t>([20, 16, 16, 12])</a:t>
            </a:r>
            <a:endParaRPr lang="ko-KR" altLang="en-US" sz="24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81964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001">
            <a:extLst>
              <a:ext uri="{FF2B5EF4-FFF2-40B4-BE49-F238E27FC236}">
                <a16:creationId xmlns:a16="http://schemas.microsoft.com/office/drawing/2014/main" id="{7108E5A7-6A38-862D-70B6-D6A2317B1F7F}"/>
              </a:ext>
            </a:extLst>
          </p:cNvPr>
          <p:cNvGrpSpPr/>
          <p:nvPr/>
        </p:nvGrpSpPr>
        <p:grpSpPr>
          <a:xfrm>
            <a:off x="2286" y="1"/>
            <a:ext cx="18285714" cy="10285715"/>
            <a:chOff x="0" y="0"/>
            <a:chExt cx="18285714" cy="10285714"/>
          </a:xfrm>
        </p:grpSpPr>
        <p:grpSp>
          <p:nvGrpSpPr>
            <p:cNvPr id="18" name="그룹 1002">
              <a:extLst>
                <a:ext uri="{FF2B5EF4-FFF2-40B4-BE49-F238E27FC236}">
                  <a16:creationId xmlns:a16="http://schemas.microsoft.com/office/drawing/2014/main" id="{E67014E0-43DC-A755-C253-9EE3F5556423}"/>
                </a:ext>
              </a:extLst>
            </p:cNvPr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28" name="Object 3">
                <a:extLst>
                  <a:ext uri="{FF2B5EF4-FFF2-40B4-BE49-F238E27FC236}">
                    <a16:creationId xmlns:a16="http://schemas.microsoft.com/office/drawing/2014/main" id="{B90A9F59-A3CE-F61C-40AE-1C76641489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9" name="그룹 1003">
              <a:extLst>
                <a:ext uri="{FF2B5EF4-FFF2-40B4-BE49-F238E27FC236}">
                  <a16:creationId xmlns:a16="http://schemas.microsoft.com/office/drawing/2014/main" id="{A1352A99-79BF-C776-E5B2-7B54CCCE4F9E}"/>
                </a:ext>
              </a:extLst>
            </p:cNvPr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27" name="Object 6">
                <a:extLst>
                  <a:ext uri="{FF2B5EF4-FFF2-40B4-BE49-F238E27FC236}">
                    <a16:creationId xmlns:a16="http://schemas.microsoft.com/office/drawing/2014/main" id="{051C62D3-5DE5-5EE3-5D19-8D6C5CFE8F1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20" name="그룹 1004">
              <a:extLst>
                <a:ext uri="{FF2B5EF4-FFF2-40B4-BE49-F238E27FC236}">
                  <a16:creationId xmlns:a16="http://schemas.microsoft.com/office/drawing/2014/main" id="{1C2E5F0A-CFDB-76A2-C57C-FEC65329D222}"/>
                </a:ext>
              </a:extLst>
            </p:cNvPr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26" name="Object 9">
                <a:extLst>
                  <a:ext uri="{FF2B5EF4-FFF2-40B4-BE49-F238E27FC236}">
                    <a16:creationId xmlns:a16="http://schemas.microsoft.com/office/drawing/2014/main" id="{DBE3D71D-C703-74F7-E2C0-EA5241A1BA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21" name="그룹 1005">
              <a:extLst>
                <a:ext uri="{FF2B5EF4-FFF2-40B4-BE49-F238E27FC236}">
                  <a16:creationId xmlns:a16="http://schemas.microsoft.com/office/drawing/2014/main" id="{2FF9C599-5214-00E2-3690-3C10FC66F3F6}"/>
                </a:ext>
              </a:extLst>
            </p:cNvPr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25" name="Object 12">
                <a:extLst>
                  <a:ext uri="{FF2B5EF4-FFF2-40B4-BE49-F238E27FC236}">
                    <a16:creationId xmlns:a16="http://schemas.microsoft.com/office/drawing/2014/main" id="{244AE185-515E-9EEE-AB7B-DCF462DD14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22" name="그룹 1006">
              <a:extLst>
                <a:ext uri="{FF2B5EF4-FFF2-40B4-BE49-F238E27FC236}">
                  <a16:creationId xmlns:a16="http://schemas.microsoft.com/office/drawing/2014/main" id="{0A1825CB-F7CF-A0B4-C212-D17148E85F4E}"/>
                </a:ext>
              </a:extLst>
            </p:cNvPr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23" name="Object 15">
                <a:extLst>
                  <a:ext uri="{FF2B5EF4-FFF2-40B4-BE49-F238E27FC236}">
                    <a16:creationId xmlns:a16="http://schemas.microsoft.com/office/drawing/2014/main" id="{99E0D38F-320F-7193-B64B-D9B6D0443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24" name="Object 16">
                <a:extLst>
                  <a:ext uri="{FF2B5EF4-FFF2-40B4-BE49-F238E27FC236}">
                    <a16:creationId xmlns:a16="http://schemas.microsoft.com/office/drawing/2014/main" id="{718B9E9F-815E-171C-A806-986B90BADA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6BBD69C-ABDA-D20F-23E5-DEF3E9464BD4}"/>
              </a:ext>
            </a:extLst>
          </p:cNvPr>
          <p:cNvSpPr txBox="1"/>
          <p:nvPr/>
        </p:nvSpPr>
        <p:spPr>
          <a:xfrm>
            <a:off x="1066800" y="983627"/>
            <a:ext cx="5050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2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PyTorch</a:t>
            </a:r>
            <a:r>
              <a:rPr lang="en-US" altLang="ko-KR" sz="4200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API</a:t>
            </a:r>
            <a:endParaRPr lang="ko-KR" altLang="en-US" sz="42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8516EC-DDF3-0C19-3F0C-0DB5FC0E630D}"/>
              </a:ext>
            </a:extLst>
          </p:cNvPr>
          <p:cNvSpPr txBox="1"/>
          <p:nvPr/>
        </p:nvSpPr>
        <p:spPr>
          <a:xfrm>
            <a:off x="1066800" y="1872886"/>
            <a:ext cx="2830198" cy="6636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700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nn.BatchNorm#d</a:t>
            </a:r>
            <a:endParaRPr lang="en-US" altLang="ko-KR" sz="2700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F6B2DF-182F-78C4-E1BC-0233D063F005}"/>
              </a:ext>
            </a:extLst>
          </p:cNvPr>
          <p:cNvSpPr txBox="1"/>
          <p:nvPr/>
        </p:nvSpPr>
        <p:spPr>
          <a:xfrm>
            <a:off x="1066800" y="2687123"/>
            <a:ext cx="1752885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700" dirty="0" err="1">
                <a:solidFill>
                  <a:schemeClr val="bg1">
                    <a:lumMod val="50000"/>
                  </a:schemeClr>
                </a:solidFill>
              </a:rPr>
              <a:t>torch.nn.BatchNorm#d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(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</a:rPr>
              <a:t>num_features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</a:rPr>
              <a:t>eps=1e-05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, momentum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</a:rPr>
              <a:t>=0.1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</a:rPr>
              <a:t>affine=True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, 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</a:rPr>
              <a:t>track_running_stats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</a:rPr>
              <a:t>=True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, </a:t>
            </a:r>
            <a:b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</a:rPr>
              <a:t>device=None, 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</a:rPr>
              <a:t>dtype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</a:rPr>
              <a:t>=None</a:t>
            </a:r>
            <a:r>
              <a:rPr lang="en-US" altLang="ko-KR" sz="2700" dirty="0">
                <a:solidFill>
                  <a:schemeClr val="bg1">
                    <a:lumMod val="50000"/>
                  </a:schemeClr>
                </a:solidFill>
              </a:rPr>
              <a:t>)</a:t>
            </a:r>
            <a:endParaRPr lang="ko-KR" altLang="en-US" sz="3000" dirty="0">
              <a:solidFill>
                <a:schemeClr val="bg1">
                  <a:lumMod val="50000"/>
                </a:schemeClr>
              </a:solidFill>
              <a:ea typeface="KoPubWorld돋움체 Medium" panose="00000600000000000000" pitchFamily="2" charset="-127"/>
              <a:cs typeface="KoPubWorld돋움체 Medium" panose="00000600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35354-06CB-A880-5530-7EF646C294A9}"/>
              </a:ext>
            </a:extLst>
          </p:cNvPr>
          <p:cNvSpPr txBox="1"/>
          <p:nvPr/>
        </p:nvSpPr>
        <p:spPr>
          <a:xfrm>
            <a:off x="1066800" y="3749929"/>
            <a:ext cx="9205608" cy="1771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- FC layer </a:t>
            </a:r>
            <a:r>
              <a:rPr lang="ko-KR" altLang="en-US" sz="2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또는 </a:t>
            </a:r>
            <a:r>
              <a:rPr lang="en-US" altLang="ko-KR" sz="2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Conv layer </a:t>
            </a:r>
            <a:r>
              <a:rPr lang="ko-KR" altLang="en-US" sz="2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뒤</a:t>
            </a:r>
            <a:r>
              <a:rPr lang="en-US" altLang="ko-KR" sz="2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, Activation Function </a:t>
            </a:r>
            <a:r>
              <a:rPr lang="ko-KR" altLang="en-US" sz="2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전</a:t>
            </a:r>
            <a:endParaRPr lang="en-US" altLang="ko-KR" sz="24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ko-KR" altLang="en-US" sz="2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활성화함수를 통과하기 전에 정규화</a:t>
            </a:r>
            <a:endParaRPr lang="en-US" altLang="ko-KR" sz="24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- </a:t>
            </a:r>
            <a:r>
              <a:rPr lang="en-US" altLang="ko-KR" sz="2700" i="1" dirty="0" err="1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num_features</a:t>
            </a:r>
            <a:r>
              <a:rPr lang="en-US" altLang="ko-KR" sz="2700" i="1" dirty="0">
                <a:solidFill>
                  <a:schemeClr val="bg1">
                    <a:lumMod val="50000"/>
                  </a:schemeClr>
                </a:solidFill>
                <a:ea typeface="KoPub돋움체 Medium" panose="02020603020101020101" pitchFamily="18" charset="-127"/>
              </a:rPr>
              <a:t> </a:t>
            </a:r>
            <a:r>
              <a:rPr lang="en-US" altLang="ko-KR" sz="2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= </a:t>
            </a:r>
            <a:r>
              <a:rPr lang="ko-KR" altLang="en-US" sz="2400" dirty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cs typeface="KoPubWorld돋움체 Light" panose="00000300000000000000" pitchFamily="2" charset="-127"/>
              </a:rPr>
              <a:t>채널 개수 </a:t>
            </a:r>
            <a:endParaRPr lang="en-US" altLang="ko-KR" sz="2400" dirty="0">
              <a:solidFill>
                <a:srgbClr val="000000"/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1B83C8-0A0E-7596-50D7-D5517CBEEEBD}"/>
              </a:ext>
            </a:extLst>
          </p:cNvPr>
          <p:cNvSpPr txBox="1"/>
          <p:nvPr/>
        </p:nvSpPr>
        <p:spPr>
          <a:xfrm>
            <a:off x="1183532" y="5761265"/>
            <a:ext cx="9088877" cy="41549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008000"/>
                </a:solidFill>
                <a:latin typeface="Consolas" panose="020B0609020204030204" pitchFamily="49" charset="0"/>
              </a:rPr>
              <a:t># building layers</a:t>
            </a:r>
          </a:p>
          <a:p>
            <a:endParaRPr lang="en-US" altLang="ko-KR" sz="24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altLang="ko-KR" sz="2400" dirty="0">
                <a:latin typeface="Consolas" panose="020B0609020204030204" pitchFamily="49" charset="0"/>
              </a:rPr>
              <a:t>class Net(</a:t>
            </a:r>
            <a:r>
              <a:rPr lang="en-US" altLang="ko-KR" sz="2400" dirty="0" err="1">
                <a:latin typeface="Consolas" panose="020B0609020204030204" pitchFamily="49" charset="0"/>
              </a:rPr>
              <a:t>nn.Module</a:t>
            </a:r>
            <a:r>
              <a:rPr lang="en-US" altLang="ko-KR" sz="2400" dirty="0">
                <a:latin typeface="Consolas" panose="020B0609020204030204" pitchFamily="49" charset="0"/>
              </a:rPr>
              <a:t>): 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   def __</a:t>
            </a:r>
            <a:r>
              <a:rPr lang="en-US" altLang="ko-KR" sz="2400" dirty="0" err="1">
                <a:latin typeface="Consolas" panose="020B0609020204030204" pitchFamily="49" charset="0"/>
              </a:rPr>
              <a:t>init</a:t>
            </a:r>
            <a:r>
              <a:rPr lang="en-US" altLang="ko-KR" sz="2400" dirty="0">
                <a:latin typeface="Consolas" panose="020B0609020204030204" pitchFamily="49" charset="0"/>
              </a:rPr>
              <a:t>__(self): </a:t>
            </a:r>
          </a:p>
          <a:p>
            <a:r>
              <a:rPr lang="en-US" altLang="ko-KR" sz="2400" dirty="0">
                <a:latin typeface="Consolas" panose="020B0609020204030204" pitchFamily="49" charset="0"/>
              </a:rPr>
              <a:t>      super(Net, self).__</a:t>
            </a:r>
            <a:r>
              <a:rPr lang="en-US" altLang="ko-KR" sz="2400" dirty="0" err="1">
                <a:latin typeface="Consolas" panose="020B0609020204030204" pitchFamily="49" charset="0"/>
              </a:rPr>
              <a:t>init</a:t>
            </a:r>
            <a:r>
              <a:rPr lang="en-US" altLang="ko-KR" sz="2400" dirty="0">
                <a:latin typeface="Consolas" panose="020B0609020204030204" pitchFamily="49" charset="0"/>
              </a:rPr>
              <a:t>__() 			</a:t>
            </a:r>
            <a:br>
              <a:rPr lang="en-US" altLang="ko-KR" sz="2400" dirty="0">
                <a:latin typeface="Consolas" panose="020B0609020204030204" pitchFamily="49" charset="0"/>
              </a:rPr>
            </a:br>
            <a:r>
              <a:rPr lang="en-US" altLang="ko-KR" sz="2400" dirty="0">
                <a:latin typeface="Consolas" panose="020B0609020204030204" pitchFamily="49" charset="0"/>
              </a:rPr>
              <a:t>      </a:t>
            </a:r>
            <a:r>
              <a:rPr lang="en-US" altLang="ko-KR" sz="2400" dirty="0" err="1">
                <a:latin typeface="Consolas" panose="020B0609020204030204" pitchFamily="49" charset="0"/>
              </a:rPr>
              <a:t>self.layers</a:t>
            </a:r>
            <a:r>
              <a:rPr lang="en-US" altLang="ko-KR" sz="2400" dirty="0">
                <a:latin typeface="Consolas" panose="020B0609020204030204" pitchFamily="49" charset="0"/>
              </a:rPr>
              <a:t> = </a:t>
            </a:r>
            <a:r>
              <a:rPr lang="en-US" altLang="ko-KR" sz="2400" dirty="0" err="1">
                <a:latin typeface="Consolas" panose="020B0609020204030204" pitchFamily="49" charset="0"/>
              </a:rPr>
              <a:t>nn.Sequential</a:t>
            </a:r>
            <a:r>
              <a:rPr lang="en-US" altLang="ko-KR" sz="2400" dirty="0">
                <a:latin typeface="Consolas" panose="020B0609020204030204" pitchFamily="49" charset="0"/>
              </a:rPr>
              <a:t>(</a:t>
            </a:r>
            <a:br>
              <a:rPr lang="en-US" altLang="ko-KR" sz="2400" dirty="0">
                <a:latin typeface="Consolas" panose="020B0609020204030204" pitchFamily="49" charset="0"/>
              </a:rPr>
            </a:br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en-US" altLang="ko-KR" sz="2400" dirty="0" err="1">
                <a:latin typeface="Consolas" panose="020B0609020204030204" pitchFamily="49" charset="0"/>
              </a:rPr>
              <a:t>nn.Flatten</a:t>
            </a:r>
            <a:r>
              <a:rPr lang="en-US" altLang="ko-KR" sz="2400" dirty="0">
                <a:latin typeface="Consolas" panose="020B0609020204030204" pitchFamily="49" charset="0"/>
              </a:rPr>
              <a:t>(),</a:t>
            </a:r>
            <a:br>
              <a:rPr lang="en-US" altLang="ko-KR" sz="2400" dirty="0">
                <a:latin typeface="Consolas" panose="020B0609020204030204" pitchFamily="49" charset="0"/>
              </a:rPr>
            </a:br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en-US" altLang="ko-KR" sz="2400" dirty="0" err="1">
                <a:latin typeface="Consolas" panose="020B0609020204030204" pitchFamily="49" charset="0"/>
              </a:rPr>
              <a:t>nn.Linear</a:t>
            </a:r>
            <a:r>
              <a:rPr lang="en-US" altLang="ko-KR" sz="2400" dirty="0">
                <a:latin typeface="Consolas" panose="020B0609020204030204" pitchFamily="49" charset="0"/>
              </a:rPr>
              <a:t>(32 * 32 * 3, 64),</a:t>
            </a:r>
            <a:br>
              <a:rPr lang="en-US" altLang="ko-KR" sz="2400" dirty="0">
                <a:latin typeface="Consolas" panose="020B0609020204030204" pitchFamily="49" charset="0"/>
              </a:rPr>
            </a:br>
            <a:r>
              <a:rPr lang="en-US" altLang="ko-KR" sz="2400" dirty="0">
                <a:latin typeface="Consolas" panose="020B0609020204030204" pitchFamily="49" charset="0"/>
              </a:rPr>
              <a:t>	nn.BatchNorm1d(64),</a:t>
            </a:r>
            <a:br>
              <a:rPr lang="en-US" altLang="ko-KR" sz="2400" dirty="0">
                <a:latin typeface="Consolas" panose="020B0609020204030204" pitchFamily="49" charset="0"/>
              </a:rPr>
            </a:br>
            <a:r>
              <a:rPr lang="en-US" altLang="ko-KR" sz="2400" dirty="0">
                <a:latin typeface="Consolas" panose="020B0609020204030204" pitchFamily="49" charset="0"/>
              </a:rPr>
              <a:t>	</a:t>
            </a:r>
            <a:r>
              <a:rPr lang="en-US" altLang="ko-KR" sz="2400" dirty="0" err="1">
                <a:latin typeface="Consolas" panose="020B0609020204030204" pitchFamily="49" charset="0"/>
              </a:rPr>
              <a:t>nn.Relu</a:t>
            </a:r>
            <a:r>
              <a:rPr lang="en-US" altLang="ko-KR" sz="2400" dirty="0">
                <a:latin typeface="Consolas" panose="020B0609020204030204" pitchFamily="49" charset="0"/>
              </a:rPr>
              <a:t>()</a:t>
            </a:r>
            <a:br>
              <a:rPr lang="en-US" altLang="ko-KR" sz="2400" dirty="0">
                <a:latin typeface="Consolas" panose="020B0609020204030204" pitchFamily="49" charset="0"/>
              </a:rPr>
            </a:br>
            <a:r>
              <a:rPr lang="en-US" altLang="ko-KR" sz="2400" dirty="0">
                <a:latin typeface="Consolas" panose="020B0609020204030204" pitchFamily="49" charset="0"/>
              </a:rPr>
              <a:t>       )</a:t>
            </a: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AE7D7E8-9C07-F95A-284D-C7E780D25F26}"/>
              </a:ext>
            </a:extLst>
          </p:cNvPr>
          <p:cNvCxnSpPr/>
          <p:nvPr/>
        </p:nvCxnSpPr>
        <p:spPr>
          <a:xfrm>
            <a:off x="14434025" y="3462336"/>
            <a:ext cx="0" cy="6168681"/>
          </a:xfrm>
          <a:prstGeom prst="straightConnector1">
            <a:avLst/>
          </a:prstGeom>
          <a:ln w="190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42D6A5A-F454-2417-D2F3-0AB95B3CBC26}"/>
              </a:ext>
            </a:extLst>
          </p:cNvPr>
          <p:cNvSpPr/>
          <p:nvPr/>
        </p:nvSpPr>
        <p:spPr>
          <a:xfrm>
            <a:off x="12923810" y="3934232"/>
            <a:ext cx="3020438" cy="692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FC</a:t>
            </a:r>
            <a:endParaRPr lang="ko-KR" altLang="en-US" sz="2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1E50389-8E80-7943-F22A-60C1CB3C1F84}"/>
              </a:ext>
            </a:extLst>
          </p:cNvPr>
          <p:cNvSpPr/>
          <p:nvPr/>
        </p:nvSpPr>
        <p:spPr>
          <a:xfrm>
            <a:off x="12923810" y="4855933"/>
            <a:ext cx="3020438" cy="692498"/>
          </a:xfrm>
          <a:prstGeom prst="rect">
            <a:avLst/>
          </a:prstGeom>
          <a:solidFill>
            <a:srgbClr val="4A7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BN</a:t>
            </a:r>
            <a:endParaRPr lang="ko-KR" altLang="en-US" sz="2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A2E0DC1-18D2-A849-CCA5-30C75D565083}"/>
              </a:ext>
            </a:extLst>
          </p:cNvPr>
          <p:cNvSpPr/>
          <p:nvPr/>
        </p:nvSpPr>
        <p:spPr>
          <a:xfrm>
            <a:off x="12923810" y="5777633"/>
            <a:ext cx="3020438" cy="692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Act. F</a:t>
            </a:r>
            <a:endParaRPr lang="ko-KR" altLang="en-US" sz="2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632EDA5-41A7-CC74-F150-8D6474C03F16}"/>
              </a:ext>
            </a:extLst>
          </p:cNvPr>
          <p:cNvSpPr/>
          <p:nvPr/>
        </p:nvSpPr>
        <p:spPr>
          <a:xfrm>
            <a:off x="12923810" y="6699334"/>
            <a:ext cx="3020438" cy="692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Conv</a:t>
            </a:r>
            <a:endParaRPr lang="ko-KR" altLang="en-US" sz="2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636900B-72A1-CD08-851D-794D99E8D324}"/>
              </a:ext>
            </a:extLst>
          </p:cNvPr>
          <p:cNvSpPr/>
          <p:nvPr/>
        </p:nvSpPr>
        <p:spPr>
          <a:xfrm>
            <a:off x="12923809" y="7621034"/>
            <a:ext cx="3020438" cy="692498"/>
          </a:xfrm>
          <a:prstGeom prst="rect">
            <a:avLst/>
          </a:prstGeom>
          <a:solidFill>
            <a:srgbClr val="4A725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BN</a:t>
            </a:r>
            <a:endParaRPr lang="ko-KR" altLang="en-US" sz="2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B0CA28D-9CDC-59E0-D810-DF185A4F6F96}"/>
              </a:ext>
            </a:extLst>
          </p:cNvPr>
          <p:cNvSpPr/>
          <p:nvPr/>
        </p:nvSpPr>
        <p:spPr>
          <a:xfrm>
            <a:off x="12923807" y="8542735"/>
            <a:ext cx="3020438" cy="69249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700" dirty="0">
                <a:solidFill>
                  <a:schemeClr val="tx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Act. F</a:t>
            </a:r>
            <a:endParaRPr lang="ko-KR" altLang="en-US" sz="2700" dirty="0">
              <a:solidFill>
                <a:schemeClr val="tx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A7207B-E6F0-1DE5-4DB2-1637E98732CE}"/>
              </a:ext>
            </a:extLst>
          </p:cNvPr>
          <p:cNvSpPr txBox="1"/>
          <p:nvPr/>
        </p:nvSpPr>
        <p:spPr>
          <a:xfrm>
            <a:off x="6584350" y="9743539"/>
            <a:ext cx="114577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https://arxiv.org/abs/1502.03167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, https://www.youtube.com/watch?v=m61OSJfxL0U</a:t>
            </a:r>
            <a:endParaRPr lang="ko-KR" altLang="en-US" sz="1600" dirty="0">
              <a:solidFill>
                <a:schemeClr val="bg1">
                  <a:lumMod val="65000"/>
                </a:schemeClr>
              </a:solidFill>
              <a:latin typeface="KoPub돋움체 Medium" panose="02020603020101020101" pitchFamily="18" charset="-127"/>
              <a:ea typeface="KoPub돋움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83227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E660A7-D83E-3E5E-BD4C-F0763CCC2E36}"/>
              </a:ext>
            </a:extLst>
          </p:cNvPr>
          <p:cNvSpPr txBox="1"/>
          <p:nvPr/>
        </p:nvSpPr>
        <p:spPr>
          <a:xfrm>
            <a:off x="3695700" y="4174004"/>
            <a:ext cx="10896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6000" dirty="0">
                <a:solidFill>
                  <a:srgbClr val="4B7455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CNN</a:t>
            </a:r>
            <a:r>
              <a:rPr kumimoji="1" lang="ko-KR" altLang="en-US" sz="6000" dirty="0">
                <a:solidFill>
                  <a:srgbClr val="4B7455"/>
                </a:solidFill>
                <a:latin typeface="ONE 모바일고딕 Title OTF" panose="00000500000000000000" pitchFamily="50" charset="-127"/>
                <a:ea typeface="ONE 모바일고딕 Title OTF" panose="00000500000000000000" pitchFamily="50" charset="-127"/>
              </a:rPr>
              <a:t> 실습</a:t>
            </a:r>
            <a:endParaRPr kumimoji="1" lang="en-US" altLang="ko-KR" sz="6000" dirty="0">
              <a:solidFill>
                <a:srgbClr val="4B7455"/>
              </a:solidFill>
              <a:latin typeface="ONE 모바일고딕 Title OTF" panose="00000500000000000000" pitchFamily="50" charset="-127"/>
              <a:ea typeface="ONE 모바일고딕 Title OTF" panose="0000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657041-93DE-BA74-B9CF-953DFB03E814}"/>
              </a:ext>
            </a:extLst>
          </p:cNvPr>
          <p:cNvSpPr txBox="1"/>
          <p:nvPr/>
        </p:nvSpPr>
        <p:spPr>
          <a:xfrm>
            <a:off x="8782050" y="3314699"/>
            <a:ext cx="7239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CNN</a:t>
            </a:r>
            <a:endParaRPr kumimoji="1" lang="ko-Kore-KR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C25DA8-FB90-C047-9F7D-9AC907E7CC5B}"/>
              </a:ext>
            </a:extLst>
          </p:cNvPr>
          <p:cNvSpPr txBox="1"/>
          <p:nvPr/>
        </p:nvSpPr>
        <p:spPr>
          <a:xfrm>
            <a:off x="8753475" y="7505700"/>
            <a:ext cx="7810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정유진</a:t>
            </a:r>
            <a:endParaRPr kumimoji="1" lang="ko-Kore-KR" altLang="en-US" sz="16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568608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CNN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실습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- </a:t>
            </a:r>
            <a:r>
              <a:rPr kumimoji="1" lang="en-US" altLang="ko-KR" sz="4000" dirty="0" err="1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fashion_mnist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데이터셋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A0D322-B836-75FD-4145-A8D0228D681A}"/>
              </a:ext>
            </a:extLst>
          </p:cNvPr>
          <p:cNvSpPr/>
          <p:nvPr/>
        </p:nvSpPr>
        <p:spPr>
          <a:xfrm>
            <a:off x="530284" y="2281074"/>
            <a:ext cx="17148116" cy="525037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EE7F-6EB6-B980-6110-DE29832FAE25}"/>
              </a:ext>
            </a:extLst>
          </p:cNvPr>
          <p:cNvSpPr txBox="1"/>
          <p:nvPr/>
        </p:nvSpPr>
        <p:spPr>
          <a:xfrm>
            <a:off x="682487" y="2552700"/>
            <a:ext cx="15697200" cy="466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dirty="0">
                <a:solidFill>
                  <a:srgbClr val="0070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import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pandas </a:t>
            </a:r>
            <a:r>
              <a:rPr kumimoji="1" lang="en-US" altLang="en-US" sz="2000" dirty="0">
                <a:solidFill>
                  <a:srgbClr val="0070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as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pd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solidFill>
                  <a:srgbClr val="0070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import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matplotlib.pyplot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en-US" sz="2000" dirty="0">
                <a:solidFill>
                  <a:srgbClr val="0070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as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pl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</a:t>
            </a:r>
            <a:endParaRPr kumimoji="1" lang="en-US" altLang="ko-KR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import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torch 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import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torch.nn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as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</a:t>
            </a:r>
            <a:endParaRPr kumimoji="1" lang="en-US" altLang="ko-KR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from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torch.autograd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import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Variable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import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torch.nn.functional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as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F</a:t>
            </a:r>
          </a:p>
          <a:p>
            <a:pPr>
              <a:lnSpc>
                <a:spcPct val="150000"/>
              </a:lnSpc>
            </a:pPr>
            <a:endParaRPr kumimoji="1" lang="en-US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import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torchvision</a:t>
            </a:r>
            <a:endParaRPr kumimoji="1" lang="en-US" altLang="ko-KR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import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torchvision.transforms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as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transforms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데이터 전처리를 위해 사용하는 라이브러리</a:t>
            </a:r>
            <a:endParaRPr kumimoji="1" lang="en-US" altLang="ko-KR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from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torch.utils.data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import Dataset,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DataLoader</a:t>
            </a:r>
            <a:endParaRPr kumimoji="1" lang="en-US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816C11-043B-0E55-7020-4DE6F5332B30}"/>
              </a:ext>
            </a:extLst>
          </p:cNvPr>
          <p:cNvSpPr/>
          <p:nvPr/>
        </p:nvSpPr>
        <p:spPr>
          <a:xfrm>
            <a:off x="530284" y="8558354"/>
            <a:ext cx="17148116" cy="8556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BA0BB-457A-95D4-972D-3276F8028FBC}"/>
              </a:ext>
            </a:extLst>
          </p:cNvPr>
          <p:cNvSpPr txBox="1"/>
          <p:nvPr/>
        </p:nvSpPr>
        <p:spPr>
          <a:xfrm>
            <a:off x="653912" y="8785332"/>
            <a:ext cx="15697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device =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torch.device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(“cuda:0” if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torch.cuda.is_available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 else “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cpu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”)</a:t>
            </a:r>
            <a:endParaRPr kumimoji="1" lang="en-US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5CE63-BDF6-962A-3996-EBE7AEB5B815}"/>
              </a:ext>
            </a:extLst>
          </p:cNvPr>
          <p:cNvSpPr txBox="1"/>
          <p:nvPr/>
        </p:nvSpPr>
        <p:spPr>
          <a:xfrm>
            <a:off x="530284" y="1722196"/>
            <a:ext cx="27177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라이브러리 호출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873F3-63A4-EE7F-F878-C0598E0EF15A}"/>
              </a:ext>
            </a:extLst>
          </p:cNvPr>
          <p:cNvSpPr txBox="1"/>
          <p:nvPr/>
        </p:nvSpPr>
        <p:spPr>
          <a:xfrm>
            <a:off x="530283" y="7962900"/>
            <a:ext cx="32797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CPU </a:t>
            </a: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혹은 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GPU </a:t>
            </a: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장치 확인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6333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CNN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실습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- </a:t>
            </a:r>
            <a:r>
              <a:rPr kumimoji="1" lang="en-US" altLang="ko-KR" sz="4000" dirty="0" err="1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fashion_mnist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데이터셋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A0D322-B836-75FD-4145-A8D0228D681A}"/>
              </a:ext>
            </a:extLst>
          </p:cNvPr>
          <p:cNvSpPr/>
          <p:nvPr/>
        </p:nvSpPr>
        <p:spPr>
          <a:xfrm>
            <a:off x="530284" y="2281074"/>
            <a:ext cx="17148116" cy="19480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EE7F-6EB6-B980-6110-DE29832FAE25}"/>
              </a:ext>
            </a:extLst>
          </p:cNvPr>
          <p:cNvSpPr txBox="1"/>
          <p:nvPr/>
        </p:nvSpPr>
        <p:spPr>
          <a:xfrm>
            <a:off x="682487" y="2552700"/>
            <a:ext cx="17224514" cy="14318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train_dataset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torchvision.datasets.FashionMNIST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u="sng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'./'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en-US" altLang="en-US" sz="2000" u="sng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download=True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en-US" altLang="en-US" sz="2000" u="sng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transform = </a:t>
            </a:r>
            <a:r>
              <a:rPr kumimoji="1" lang="en-US" altLang="en-US" sz="2000" u="sng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transforms.Compose</a:t>
            </a:r>
            <a:r>
              <a:rPr kumimoji="1" lang="en-US" altLang="en-US" sz="2000" u="sng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([</a:t>
            </a:r>
            <a:r>
              <a:rPr kumimoji="1" lang="en-US" altLang="en-US" sz="2000" u="sng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transforms.ToTensor</a:t>
            </a:r>
            <a:r>
              <a:rPr kumimoji="1" lang="en-US" altLang="en-US" sz="2000" u="sng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()]))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test_dataset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torchvision.datasets.FashionMNIST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('./', download=True,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</a:t>
            </a:r>
            <a:r>
              <a:rPr kumimoji="1" lang="en-US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rain = False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transform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transforms.Compose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([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transforms.ToTensor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()]))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0816C11-043B-0E55-7020-4DE6F5332B30}"/>
              </a:ext>
            </a:extLst>
          </p:cNvPr>
          <p:cNvSpPr/>
          <p:nvPr/>
        </p:nvSpPr>
        <p:spPr>
          <a:xfrm>
            <a:off x="530284" y="7183412"/>
            <a:ext cx="17148116" cy="14652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DBA0BB-457A-95D4-972D-3276F8028FBC}"/>
              </a:ext>
            </a:extLst>
          </p:cNvPr>
          <p:cNvSpPr txBox="1"/>
          <p:nvPr/>
        </p:nvSpPr>
        <p:spPr>
          <a:xfrm>
            <a:off x="653912" y="7410390"/>
            <a:ext cx="15697200" cy="970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train_loader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torch.utils.data.DataLoader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train_dataset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batch_size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=100)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----- 100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개 단위로 데이터를 묶어서 불러옴</a:t>
            </a:r>
            <a:endParaRPr kumimoji="1" lang="en-US" altLang="ko-KR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test_loader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torch.utils.data.DataLoader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test_dataset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batch_size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100)</a:t>
            </a:r>
            <a:endParaRPr kumimoji="1" lang="en-US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5CE63-BDF6-962A-3996-EBE7AEB5B815}"/>
              </a:ext>
            </a:extLst>
          </p:cNvPr>
          <p:cNvSpPr txBox="1"/>
          <p:nvPr/>
        </p:nvSpPr>
        <p:spPr>
          <a:xfrm>
            <a:off x="530284" y="1722196"/>
            <a:ext cx="487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fashion_mnist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데이터셋 </a:t>
            </a:r>
            <a:r>
              <a:rPr kumimoji="1" lang="ko-KR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내려받기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D873F3-63A4-EE7F-F878-C0598E0EF15A}"/>
              </a:ext>
            </a:extLst>
          </p:cNvPr>
          <p:cNvSpPr txBox="1"/>
          <p:nvPr/>
        </p:nvSpPr>
        <p:spPr>
          <a:xfrm>
            <a:off x="530283" y="6587958"/>
            <a:ext cx="57181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fashion_mnist</a:t>
            </a: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데이터를 </a:t>
            </a:r>
            <a:r>
              <a:rPr kumimoji="1" lang="ko-KR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데이터로더에</a:t>
            </a: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전달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AD06A55-38E6-C7C5-82D8-4F1A7A381AAB}"/>
              </a:ext>
            </a:extLst>
          </p:cNvPr>
          <p:cNvSpPr txBox="1"/>
          <p:nvPr/>
        </p:nvSpPr>
        <p:spPr>
          <a:xfrm>
            <a:off x="511233" y="4573369"/>
            <a:ext cx="15697200" cy="129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① ‘./’ : </a:t>
            </a:r>
            <a:r>
              <a:rPr kumimoji="1" lang="en-US" altLang="ko-KR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FashionMNIST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를 </a:t>
            </a:r>
            <a:r>
              <a:rPr kumimoji="1" lang="ko-KR" altLang="en-US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내려받을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위치 지정</a:t>
            </a:r>
            <a:endParaRPr kumimoji="1" lang="en-US" altLang="ko-KR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② download : download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를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True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 변경해주면 첫 번째 파라미터의 위치에 해당 데이터셋이 있는지 확인한 후 </a:t>
            </a:r>
            <a:r>
              <a:rPr kumimoji="1" lang="ko-KR" altLang="en-US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내려받음</a:t>
            </a:r>
            <a:endParaRPr kumimoji="1" lang="en-US" altLang="ko-KR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③ transform :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이미지를 </a:t>
            </a:r>
            <a:r>
              <a:rPr kumimoji="1" lang="ko-KR" altLang="en-US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텐서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(0 ~ 1)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 변경함</a:t>
            </a:r>
            <a:endParaRPr kumimoji="1" lang="ko-Kore-KR" altLang="en-US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BC5770-3C0D-8637-EF6C-19A9063C72E6}"/>
              </a:ext>
            </a:extLst>
          </p:cNvPr>
          <p:cNvSpPr txBox="1"/>
          <p:nvPr/>
        </p:nvSpPr>
        <p:spPr>
          <a:xfrm>
            <a:off x="6934200" y="2324100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①</a:t>
            </a:r>
            <a:endParaRPr kumimoji="1" lang="ko-Kore-KR" altLang="en-US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FE8694F-EF00-6B8A-E4D5-16DB64DA1903}"/>
              </a:ext>
            </a:extLst>
          </p:cNvPr>
          <p:cNvSpPr txBox="1"/>
          <p:nvPr/>
        </p:nvSpPr>
        <p:spPr>
          <a:xfrm>
            <a:off x="8305691" y="2324100"/>
            <a:ext cx="765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②</a:t>
            </a:r>
            <a:endParaRPr kumimoji="1" lang="ko-Kore-KR" altLang="en-US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E960C87-4E41-EC86-87B2-3DA8C737971A}"/>
              </a:ext>
            </a:extLst>
          </p:cNvPr>
          <p:cNvSpPr txBox="1"/>
          <p:nvPr/>
        </p:nvSpPr>
        <p:spPr>
          <a:xfrm>
            <a:off x="12574602" y="2324100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③</a:t>
            </a:r>
            <a:endParaRPr kumimoji="1" lang="ko-Kore-KR" altLang="en-US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712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 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등장배경</a:t>
            </a:r>
            <a:endParaRPr lang="en-US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6" name="Object 26">
            <a:extLst>
              <a:ext uri="{FF2B5EF4-FFF2-40B4-BE49-F238E27FC236}">
                <a16:creationId xmlns:a16="http://schemas.microsoft.com/office/drawing/2014/main" id="{40D02E7F-89BA-C162-9698-94743BA2423A}"/>
              </a:ext>
            </a:extLst>
          </p:cNvPr>
          <p:cNvSpPr txBox="1"/>
          <p:nvPr/>
        </p:nvSpPr>
        <p:spPr>
          <a:xfrm>
            <a:off x="1023569" y="16472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사진 데이터의 이해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BE2989-AFFF-3661-D759-DB31ACDF9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4824" y="2557384"/>
            <a:ext cx="4903612" cy="5188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88DED845-D1C8-814D-609E-11ABFC4DF0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328" y="2941508"/>
            <a:ext cx="6808440" cy="4239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Object 26">
            <a:extLst>
              <a:ext uri="{FF2B5EF4-FFF2-40B4-BE49-F238E27FC236}">
                <a16:creationId xmlns:a16="http://schemas.microsoft.com/office/drawing/2014/main" id="{96CC6EFA-0206-EC7F-13AD-061C51234FCF}"/>
              </a:ext>
            </a:extLst>
          </p:cNvPr>
          <p:cNvSpPr txBox="1"/>
          <p:nvPr/>
        </p:nvSpPr>
        <p:spPr>
          <a:xfrm>
            <a:off x="2951682" y="8225346"/>
            <a:ext cx="3449118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Gray scale(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가로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 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세로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 1 )</a:t>
            </a:r>
          </a:p>
          <a:p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4" name="Object 26">
            <a:extLst>
              <a:ext uri="{FF2B5EF4-FFF2-40B4-BE49-F238E27FC236}">
                <a16:creationId xmlns:a16="http://schemas.microsoft.com/office/drawing/2014/main" id="{22BEB9F8-483B-DB66-E658-829ECEE34B94}"/>
              </a:ext>
            </a:extLst>
          </p:cNvPr>
          <p:cNvSpPr txBox="1"/>
          <p:nvPr/>
        </p:nvSpPr>
        <p:spPr>
          <a:xfrm>
            <a:off x="11582400" y="8225345"/>
            <a:ext cx="3657600" cy="76944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컬러 이미지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가로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X 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세로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X 3),</a:t>
            </a:r>
            <a:b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</a:b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RGB 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채널이 존재함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87262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CNN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실습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- </a:t>
            </a:r>
            <a:r>
              <a:rPr kumimoji="1" lang="en-US" altLang="ko-KR" sz="4000" dirty="0" err="1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fashion_mnist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데이터셋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A0D322-B836-75FD-4145-A8D0228D681A}"/>
              </a:ext>
            </a:extLst>
          </p:cNvPr>
          <p:cNvSpPr/>
          <p:nvPr/>
        </p:nvSpPr>
        <p:spPr>
          <a:xfrm>
            <a:off x="530284" y="2281074"/>
            <a:ext cx="17148116" cy="66724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EE7F-6EB6-B980-6110-DE29832FAE25}"/>
              </a:ext>
            </a:extLst>
          </p:cNvPr>
          <p:cNvSpPr txBox="1"/>
          <p:nvPr/>
        </p:nvSpPr>
        <p:spPr>
          <a:xfrm>
            <a:off x="682487" y="2552700"/>
            <a:ext cx="17224514" cy="6048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labels_map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{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0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: 'T-Shirt',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: 'Trouser',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: 'Pullover',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: 'Dress',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4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: 'Coat',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: 'Sandal',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6 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 'Shirt’,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7 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 'Sneaker',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8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: 'Bag',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9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: 'Ankle Boot'}</a:t>
            </a:r>
          </a:p>
          <a:p>
            <a:pPr>
              <a:lnSpc>
                <a:spcPct val="150000"/>
              </a:lnSpc>
            </a:pPr>
            <a:endParaRPr kumimoji="1" lang="en-US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fig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plt.figure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figsize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=(8,8));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columns = 4;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rows = 5;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for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in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range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(1, columns*rows +1):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img_xy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np.random.randint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len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train_dataset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));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img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train_dataset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[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img_xy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][0][0,:,:]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fig.add_subplot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(rows, columns,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plt.title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labels_map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[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train_dataset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[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img_xy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][1]])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plt.axis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('off')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plt.imshow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img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cmap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='gray')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plt.show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5CE63-BDF6-962A-3996-EBE7AEB5B815}"/>
              </a:ext>
            </a:extLst>
          </p:cNvPr>
          <p:cNvSpPr txBox="1"/>
          <p:nvPr/>
        </p:nvSpPr>
        <p:spPr>
          <a:xfrm>
            <a:off x="530284" y="1722196"/>
            <a:ext cx="487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분류에 사용될 클래스 정의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338E7DA-B76E-F4F4-B4F7-6785745F3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9052" y="3986361"/>
            <a:ext cx="4382429" cy="4705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E51EB4-00A0-1763-55E0-9812D8AE4BDD}"/>
              </a:ext>
            </a:extLst>
          </p:cNvPr>
          <p:cNvSpPr txBox="1"/>
          <p:nvPr/>
        </p:nvSpPr>
        <p:spPr>
          <a:xfrm>
            <a:off x="12323593" y="8196101"/>
            <a:ext cx="7254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=&gt;</a:t>
            </a:r>
            <a:endParaRPr kumimoji="1" lang="ko-Kore-KR" altLang="en-US" sz="24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280014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CNN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실습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- </a:t>
            </a:r>
            <a:r>
              <a:rPr kumimoji="1" lang="en-US" altLang="ko-KR" sz="4000" dirty="0" err="1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fashion_mnist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데이터셋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A0D322-B836-75FD-4145-A8D0228D681A}"/>
              </a:ext>
            </a:extLst>
          </p:cNvPr>
          <p:cNvSpPr/>
          <p:nvPr/>
        </p:nvSpPr>
        <p:spPr>
          <a:xfrm>
            <a:off x="530284" y="2281074"/>
            <a:ext cx="17148116" cy="466352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EE7F-6EB6-B980-6110-DE29832FAE25}"/>
              </a:ext>
            </a:extLst>
          </p:cNvPr>
          <p:cNvSpPr txBox="1"/>
          <p:nvPr/>
        </p:nvSpPr>
        <p:spPr>
          <a:xfrm>
            <a:off x="682487" y="2476500"/>
            <a:ext cx="17224514" cy="420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class </a:t>
            </a:r>
            <a:r>
              <a:rPr kumimoji="1" lang="en-US" altLang="en-US" sz="2000" dirty="0" err="1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FashionCNN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nn.Module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):    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def 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__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init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__(self):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super(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FashionCNN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self).__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init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__()        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self.layer1 = </a:t>
            </a:r>
            <a:r>
              <a:rPr kumimoji="1" lang="en-US" altLang="en-US" sz="2000" dirty="0" err="1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nn.Sequential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①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nn.Conv2d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in_channels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=1,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out_channels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=32,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kernel_size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=3, padding=1),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② 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nn.BatchNorm2d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(32),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③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nn.ReLU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(),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nn.MaxPool2d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kernel_size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=2, stride=2)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-----④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)      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5CE63-BDF6-962A-3996-EBE7AEB5B815}"/>
              </a:ext>
            </a:extLst>
          </p:cNvPr>
          <p:cNvSpPr txBox="1"/>
          <p:nvPr/>
        </p:nvSpPr>
        <p:spPr>
          <a:xfrm>
            <a:off x="530284" y="1722196"/>
            <a:ext cx="487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합성곱</a:t>
            </a: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네트워크 생성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6AC88-9728-10F7-3B25-68CD6A357B10}"/>
              </a:ext>
            </a:extLst>
          </p:cNvPr>
          <p:cNvSpPr txBox="1"/>
          <p:nvPr/>
        </p:nvSpPr>
        <p:spPr>
          <a:xfrm>
            <a:off x="682486" y="7171086"/>
            <a:ext cx="16614913" cy="254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① </a:t>
            </a:r>
            <a:r>
              <a:rPr kumimoji="1" lang="en-US" altLang="ko-KR" dirty="0" err="1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nn.Sequential</a:t>
            </a:r>
            <a:r>
              <a:rPr kumimoji="1" lang="en-US" altLang="ko-KR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여러 개의 계층을 차례로 하나의 컨테이너에 구현하는 방법</a:t>
            </a:r>
            <a:endParaRPr kumimoji="1" lang="en-US" altLang="ko-KR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② conv layer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 </a:t>
            </a:r>
            <a:r>
              <a:rPr kumimoji="1" lang="ko-KR" altLang="en-US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합성곱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연산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커널이 이미지를 처음부터 끝까지 훑으면서 각 원소끼리 곱한 후 모두 더한 값을 출력하는 것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을 통해 이미지의 특징을 추출하는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2D </a:t>
            </a:r>
            <a:r>
              <a:rPr kumimoji="1" lang="ko-KR" altLang="en-US" dirty="0" err="1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합성곱층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입력 채널의 수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는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출력 채널의 수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는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32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커널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또는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필터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의 크기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는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(3,3)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으로 정사각형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패딩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의 크기는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 설정</a:t>
            </a:r>
            <a:endParaRPr kumimoji="1" lang="en-US" altLang="ko-KR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③ BatchNorm2d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정규화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를 통해 분포를 </a:t>
            </a:r>
            <a:r>
              <a:rPr kumimoji="1" lang="ko-KR" altLang="en-US" dirty="0" err="1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가우시안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형태로 만들어서 평균은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0,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표준편차는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 데이터의 분포를 조정함</a:t>
            </a:r>
            <a:endParaRPr kumimoji="1" lang="en-US" altLang="ko-KR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8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④ MaxPool2d </a:t>
            </a:r>
            <a:r>
              <a:rPr kumimoji="1" lang="en-US" altLang="ko-KR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 </a:t>
            </a:r>
            <a:r>
              <a:rPr kumimoji="1" lang="ko-KR" altLang="en-US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이미지의 크기를 축소 시키는 용도로 사용함</a:t>
            </a:r>
            <a:r>
              <a:rPr kumimoji="1" lang="en-US" altLang="ko-KR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(</a:t>
            </a:r>
            <a:r>
              <a:rPr kumimoji="1" lang="ko-KR" altLang="en-US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출력 데이터의 크기를 줄이거나</a:t>
            </a:r>
            <a:r>
              <a:rPr kumimoji="1" lang="en-US" altLang="ko-KR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ko-KR" altLang="en-US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특정 데이터를 강조하는 용도로 사용됨</a:t>
            </a:r>
            <a:r>
              <a:rPr kumimoji="1" lang="en-US" altLang="ko-KR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2x2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행렬로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구성된 가중치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ko-KR" dirty="0" err="1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kernel_size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입력 데이터에 커널을 적용할 때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간격으로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이동하도록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(stride)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설정</a:t>
            </a:r>
            <a:endParaRPr kumimoji="1" lang="ko-Kore-KR" altLang="en-US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45634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CNN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실습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- </a:t>
            </a:r>
            <a:r>
              <a:rPr kumimoji="1" lang="en-US" altLang="ko-KR" sz="4000" dirty="0" err="1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fashion_mnist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데이터셋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A0D322-B836-75FD-4145-A8D0228D681A}"/>
              </a:ext>
            </a:extLst>
          </p:cNvPr>
          <p:cNvSpPr/>
          <p:nvPr/>
        </p:nvSpPr>
        <p:spPr>
          <a:xfrm>
            <a:off x="530284" y="2281074"/>
            <a:ext cx="17148116" cy="48436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EE7F-6EB6-B980-6110-DE29832FAE25}"/>
              </a:ext>
            </a:extLst>
          </p:cNvPr>
          <p:cNvSpPr txBox="1"/>
          <p:nvPr/>
        </p:nvSpPr>
        <p:spPr>
          <a:xfrm>
            <a:off x="682487" y="2384979"/>
            <a:ext cx="17224514" cy="46635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self.layer2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nn.Sequential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nn.Conv2d(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in_channels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=32,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out_channels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=64,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kernel_size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=3), 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</a:t>
            </a:r>
            <a:r>
              <a:rPr kumimoji="1" lang="en-US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padding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size 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지정 없으면 </a:t>
            </a:r>
            <a:r>
              <a:rPr kumimoji="1" lang="en-US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defaul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는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0</a:t>
            </a:r>
          </a:p>
          <a:p>
            <a:pPr>
              <a:lnSpc>
                <a:spcPct val="150000"/>
              </a:lnSpc>
            </a:pPr>
            <a:r>
              <a:rPr kumimoji="1" lang="en-US" altLang="ko-KR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nn.BatchNorm2d(64),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nn.ReLU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(),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nn.MaxPool2d(2)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)        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self.fc1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nn.Linear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in_features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=64*6*6,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out_features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=600)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⑤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self.drop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nn.Dropout2d(0.25)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⑥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self.fc2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nn.Linear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in_features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=600,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out_features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=120)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self.fc3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nn.Linear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in_features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=120,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out_features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=10)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5CE63-BDF6-962A-3996-EBE7AEB5B815}"/>
              </a:ext>
            </a:extLst>
          </p:cNvPr>
          <p:cNvSpPr txBox="1"/>
          <p:nvPr/>
        </p:nvSpPr>
        <p:spPr>
          <a:xfrm>
            <a:off x="530284" y="1722196"/>
            <a:ext cx="487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합성곱</a:t>
            </a: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네트워크 생성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6AC88-9728-10F7-3B25-68CD6A357B10}"/>
              </a:ext>
            </a:extLst>
          </p:cNvPr>
          <p:cNvSpPr txBox="1"/>
          <p:nvPr/>
        </p:nvSpPr>
        <p:spPr>
          <a:xfrm>
            <a:off x="682486" y="7365187"/>
            <a:ext cx="17148116" cy="254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⑤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클래스를 분류하기 위해서는 이미지 형태의 데이터를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배열 형태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변환하여 작업해야 함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(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출력결과를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fully connected layer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보내기 위해서는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차원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으로 변경해주어야 함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 때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Conv2d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에서 사용하는 </a:t>
            </a:r>
            <a:r>
              <a:rPr kumimoji="1" lang="ko-KR" altLang="en-US" dirty="0" err="1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하이퍼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파라미터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패딩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ko-KR" altLang="en-US" dirty="0" err="1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스트라이드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값들에 따라 출력 크기가 달라지고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줄어든 출력 크기는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최종 분류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를 담당하는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fully connected layer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 전달</a:t>
            </a:r>
            <a:endParaRPr kumimoji="1" lang="en-US" altLang="ko-KR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입력 데이터 크기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는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64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*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*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6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(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위의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conv layer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의 최종 출력 크기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), 600,120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의 크기를 거쳐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최종 출력 데이터의 크기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는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(10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개로 나누는 분류를 수행하는 모델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endParaRPr kumimoji="1" lang="en-US" altLang="ko-KR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⑥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nn.Dropout2d(p)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는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만큼의 비율로 </a:t>
            </a:r>
            <a:r>
              <a:rPr kumimoji="1" lang="ko-KR" altLang="en-US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텐서의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값이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0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 되고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(p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비율 만큼의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뉴런이 무작위로 제거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됨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), 0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 되지 않은 값들은 기존 값에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(1/(1-p)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만큼 곱해져 커짐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-&gt;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모델이 특정 뉴런에만 의지하지 않고 다양한 특성을 학습하도록 유도하여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overfitting 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을 방지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하기 위한 방법</a:t>
            </a:r>
            <a:endParaRPr kumimoji="1" lang="en-US" altLang="ko-KR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9F343A-BD6C-E272-1495-44AD3ECF51F5}"/>
              </a:ext>
            </a:extLst>
          </p:cNvPr>
          <p:cNvSpPr txBox="1"/>
          <p:nvPr/>
        </p:nvSpPr>
        <p:spPr>
          <a:xfrm>
            <a:off x="7924800" y="9509491"/>
            <a:ext cx="1219200" cy="400110"/>
          </a:xfrm>
          <a:prstGeom prst="rect">
            <a:avLst/>
          </a:prstGeom>
          <a:solidFill>
            <a:srgbClr val="1C7C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bg1"/>
                </a:solidFill>
              </a:rPr>
              <a:t>QUIZ 1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248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CNN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실습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- </a:t>
            </a:r>
            <a:r>
              <a:rPr kumimoji="1" lang="en-US" altLang="ko-KR" sz="4000" dirty="0" err="1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fashion_mnist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데이터셋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A0D322-B836-75FD-4145-A8D0228D681A}"/>
              </a:ext>
            </a:extLst>
          </p:cNvPr>
          <p:cNvSpPr/>
          <p:nvPr/>
        </p:nvSpPr>
        <p:spPr>
          <a:xfrm>
            <a:off x="530284" y="2281074"/>
            <a:ext cx="17148116" cy="44626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EE7F-6EB6-B980-6110-DE29832FAE25}"/>
              </a:ext>
            </a:extLst>
          </p:cNvPr>
          <p:cNvSpPr txBox="1"/>
          <p:nvPr/>
        </p:nvSpPr>
        <p:spPr>
          <a:xfrm>
            <a:off x="682487" y="2384979"/>
            <a:ext cx="17224514" cy="42018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def forward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(self, x):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⑦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out = self.layer1(x)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out = self.layer2(out)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out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out.view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out.size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(0), -1)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⑧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out = self.fc1(out)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out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self.drop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(out)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out = self.fc2(out)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out = self.fc3(out)       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</a:t>
            </a:r>
            <a:r>
              <a:rPr kumimoji="1" lang="en-US" altLang="en-US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return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out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5CE63-BDF6-962A-3996-EBE7AEB5B815}"/>
              </a:ext>
            </a:extLst>
          </p:cNvPr>
          <p:cNvSpPr txBox="1"/>
          <p:nvPr/>
        </p:nvSpPr>
        <p:spPr>
          <a:xfrm>
            <a:off x="530284" y="1722196"/>
            <a:ext cx="487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합성곱</a:t>
            </a: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네트워크 생성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6AC88-9728-10F7-3B25-68CD6A357B10}"/>
              </a:ext>
            </a:extLst>
          </p:cNvPr>
          <p:cNvSpPr txBox="1"/>
          <p:nvPr/>
        </p:nvSpPr>
        <p:spPr>
          <a:xfrm>
            <a:off x="682486" y="7018686"/>
            <a:ext cx="17148116" cy="2544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⑦ </a:t>
            </a:r>
            <a:r>
              <a:rPr kumimoji="1" lang="en-US" altLang="ko-KR" sz="18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forward() </a:t>
            </a:r>
            <a:r>
              <a:rPr kumimoji="1" lang="ko-KR" altLang="en-US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함수는 모델이 학습 데이터를 </a:t>
            </a:r>
            <a:r>
              <a:rPr kumimoji="1" lang="ko-KR" altLang="en-US" sz="18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입력받아서</a:t>
            </a:r>
            <a:r>
              <a:rPr kumimoji="1" lang="ko-KR" altLang="en-US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ko-KR" altLang="en-US" sz="1800" dirty="0" err="1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순전파</a:t>
            </a:r>
            <a:r>
              <a:rPr kumimoji="1" lang="ko-KR" altLang="en-US" sz="18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학습</a:t>
            </a:r>
            <a:r>
              <a:rPr kumimoji="1" lang="ko-KR" altLang="en-US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을 진행시키며</a:t>
            </a:r>
            <a:r>
              <a:rPr kumimoji="1" lang="en-US" altLang="ko-KR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ko-KR" altLang="en-US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반드시 </a:t>
            </a:r>
            <a:r>
              <a:rPr kumimoji="1" lang="en-US" altLang="ko-KR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forward</a:t>
            </a:r>
            <a:r>
              <a:rPr kumimoji="1" lang="ko-KR" altLang="en-US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라는 이름의 함수여야 함</a:t>
            </a:r>
            <a:endParaRPr kumimoji="1" lang="en-US" altLang="ko-KR" sz="18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endParaRPr kumimoji="1" lang="en-US" altLang="ko-KR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ko-KR" sz="18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⑧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ko-KR" altLang="en-US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합성곱층에서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fully connected layer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 변경되기 때문에 데이터의 형태를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차원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으로 바꾸어 줌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** </a:t>
            </a:r>
            <a:r>
              <a:rPr kumimoji="1" lang="en-US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view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 </a:t>
            </a:r>
            <a:r>
              <a:rPr kumimoji="1" lang="en-US" altLang="ko-KR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numpy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의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reshape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과 같은 역할로 </a:t>
            </a:r>
            <a:r>
              <a:rPr kumimoji="1" lang="ko-KR" altLang="en-US" dirty="0" err="1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텐서의</a:t>
            </a:r>
            <a:r>
              <a:rPr kumimoji="1" lang="ko-KR" altLang="en-US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크기를 변경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해주는 역할을 함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ko-KR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out.view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ko-KR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out.size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(0), -1) : (</a:t>
            </a:r>
            <a:r>
              <a:rPr kumimoji="1" lang="en-US" altLang="ko-KR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out.size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(0), ?) , -1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은 </a:t>
            </a:r>
            <a:r>
              <a:rPr kumimoji="1" lang="ko-KR" altLang="en-US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파이토치에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맡기겠다는 것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</a:t>
            </a: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여기서 </a:t>
            </a:r>
            <a:r>
              <a:rPr kumimoji="1" lang="en-US" altLang="ko-KR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out.size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(0)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은 결국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100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을 의미하는데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뒤에서 모델  학습을 할 때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fr-FR" altLang="ko-KR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train = Variable(images.view(100, 1, 28, 28))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 설정하기 때문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받아온 이미지를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input tensor : (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𝑁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𝐶𝑖𝑛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𝐻𝑖𝑛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𝑊𝑖𝑛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 만드는 것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batch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사이즈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100,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입력 채널 수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1, 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데이터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</a:t>
            </a:r>
            <a:r>
              <a:rPr kumimoji="1" lang="ko-KR" altLang="en-US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28 x 28))</a:t>
            </a:r>
          </a:p>
        </p:txBody>
      </p:sp>
    </p:spTree>
    <p:extLst>
      <p:ext uri="{BB962C8B-B14F-4D97-AF65-F5344CB8AC3E}">
        <p14:creationId xmlns:p14="http://schemas.microsoft.com/office/powerpoint/2010/main" val="50846145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CNN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실습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- </a:t>
            </a:r>
            <a:r>
              <a:rPr kumimoji="1" lang="en-US" altLang="ko-KR" sz="4000" dirty="0" err="1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fashion_mnist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데이터셋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A0D322-B836-75FD-4145-A8D0228D681A}"/>
              </a:ext>
            </a:extLst>
          </p:cNvPr>
          <p:cNvSpPr/>
          <p:nvPr/>
        </p:nvSpPr>
        <p:spPr>
          <a:xfrm>
            <a:off x="530284" y="2281074"/>
            <a:ext cx="17148116" cy="36244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EE7F-6EB6-B980-6110-DE29832FAE25}"/>
              </a:ext>
            </a:extLst>
          </p:cNvPr>
          <p:cNvSpPr txBox="1"/>
          <p:nvPr/>
        </p:nvSpPr>
        <p:spPr>
          <a:xfrm>
            <a:off x="682487" y="2384979"/>
            <a:ext cx="17224514" cy="3278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learning_rate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0.001;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model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FashionCNN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();</a:t>
            </a: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model.to(device)</a:t>
            </a:r>
          </a:p>
          <a:p>
            <a:pPr>
              <a:lnSpc>
                <a:spcPct val="150000"/>
              </a:lnSpc>
            </a:pPr>
            <a:endParaRPr kumimoji="1" lang="en-US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criterion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nn.CrossEntropyLoss</a:t>
            </a:r>
            <a:r>
              <a:rPr kumimoji="1" lang="en-US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();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분류 문제에서 주로 사용하는 손실 함수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optimizer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torch.optim.Adam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model.parameters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(),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lr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=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learning_rate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);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</a:t>
            </a:r>
            <a:r>
              <a:rPr kumimoji="1" lang="ko-KR" altLang="en-US" sz="2000" dirty="0" err="1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옵티마이저를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위한 경사 하강법으로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Adam 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사용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print(model)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5CE63-BDF6-962A-3996-EBE7AEB5B815}"/>
              </a:ext>
            </a:extLst>
          </p:cNvPr>
          <p:cNvSpPr txBox="1"/>
          <p:nvPr/>
        </p:nvSpPr>
        <p:spPr>
          <a:xfrm>
            <a:off x="530284" y="1722196"/>
            <a:ext cx="487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합성곱</a:t>
            </a: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네트워크를 위한 파라미터 정의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30DB7F-2EC5-426B-2AF7-ED2576CCCDE5}"/>
              </a:ext>
            </a:extLst>
          </p:cNvPr>
          <p:cNvGrpSpPr/>
          <p:nvPr/>
        </p:nvGrpSpPr>
        <p:grpSpPr>
          <a:xfrm>
            <a:off x="530284" y="6064266"/>
            <a:ext cx="17452916" cy="3901556"/>
            <a:chOff x="525521" y="6837493"/>
            <a:chExt cx="17452916" cy="2232526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993A15-E30A-B8B5-E0F9-BFDD21EA1C3D}"/>
                </a:ext>
              </a:extLst>
            </p:cNvPr>
            <p:cNvSpPr/>
            <p:nvPr/>
          </p:nvSpPr>
          <p:spPr>
            <a:xfrm>
              <a:off x="525521" y="6837493"/>
              <a:ext cx="17148116" cy="2232526"/>
            </a:xfrm>
            <a:prstGeom prst="rect">
              <a:avLst/>
            </a:prstGeom>
            <a:solidFill>
              <a:srgbClr val="4B74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AF5A9D-73DA-3D7B-E505-CD9F3977E4E0}"/>
                </a:ext>
              </a:extLst>
            </p:cNvPr>
            <p:cNvSpPr txBox="1"/>
            <p:nvPr/>
          </p:nvSpPr>
          <p:spPr>
            <a:xfrm>
              <a:off x="681037" y="6908468"/>
              <a:ext cx="15697200" cy="264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ko-Kore-KR" altLang="en-US" sz="24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B11943-0A18-5554-9134-915EF7526A6D}"/>
                </a:ext>
              </a:extLst>
            </p:cNvPr>
            <p:cNvSpPr txBox="1"/>
            <p:nvPr/>
          </p:nvSpPr>
          <p:spPr>
            <a:xfrm>
              <a:off x="677724" y="6921056"/>
              <a:ext cx="17300713" cy="21133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FashionCNN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(</a:t>
              </a:r>
            </a:p>
            <a:p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  (layer1): Sequential(</a:t>
              </a:r>
            </a:p>
            <a:p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    (0): Conv2d(1, 32,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kernel_size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=(3, 3), stride=(1, 1), padding=(1, 1)) (1): BatchNorm2d(32, eps=1e-05, momentum=0.1, affine=True,     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track_running_stats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=True) (2):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ReLU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() (3): MaxPool2d(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kernel_size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=2, stride=2, padding=0, dilation=1,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ceil_mode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=False)</a:t>
              </a:r>
            </a:p>
            <a:p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  )</a:t>
              </a:r>
            </a:p>
            <a:p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  (layer2): Sequential(</a:t>
              </a:r>
            </a:p>
            <a:p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    (0): Conv2d(32, 64,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kernel_size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=(3, 3), stride=(1, 1)) (1): BatchNorm2d(64, eps=1e-05, momentum=0.1, affine=True,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track_running_stats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=True)</a:t>
              </a:r>
            </a:p>
            <a:p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    (2):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ReLU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() (3): MaxPool2d(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kernel_size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=2, stride=2, padding=0, dilation=1,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ceil_mode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=False)</a:t>
              </a:r>
            </a:p>
            <a:p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  )</a:t>
              </a:r>
            </a:p>
            <a:p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  (fc1): Linear(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in_features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=2304,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out_features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=600, bias=True) (drop): Dropout2d(p=0.25,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inplace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=False)</a:t>
              </a:r>
            </a:p>
            <a:p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  (fc2): Linear(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in_features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=600,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out_features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=120, bias=True)</a:t>
              </a:r>
            </a:p>
            <a:p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  (fc3): Linear(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in_features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=120, </a:t>
              </a:r>
              <a:r>
                <a:rPr kumimoji="1" lang="en-US" altLang="en-US" dirty="0" err="1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out_features</a:t>
              </a: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=10, bias=True)</a:t>
              </a:r>
            </a:p>
            <a:p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)</a:t>
              </a:r>
              <a:endParaRPr kumimoji="1" lang="ko-Kore-KR" altLang="en-US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900576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CNN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실습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- </a:t>
            </a:r>
            <a:r>
              <a:rPr kumimoji="1" lang="en-US" altLang="ko-KR" sz="4000" dirty="0" err="1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fashion_mnist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데이터셋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5CE63-BDF6-962A-3996-EBE7AEB5B815}"/>
              </a:ext>
            </a:extLst>
          </p:cNvPr>
          <p:cNvSpPr txBox="1"/>
          <p:nvPr/>
        </p:nvSpPr>
        <p:spPr>
          <a:xfrm>
            <a:off x="530284" y="1722196"/>
            <a:ext cx="487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합성곱</a:t>
            </a: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네트워크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B65375-B2DF-7C6F-0567-E1DDF8773C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504"/>
          <a:stretch/>
        </p:blipFill>
        <p:spPr bwMode="auto">
          <a:xfrm>
            <a:off x="9906000" y="3848100"/>
            <a:ext cx="7661310" cy="32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화살표: 갈매기형 수장 9">
            <a:extLst>
              <a:ext uri="{FF2B5EF4-FFF2-40B4-BE49-F238E27FC236}">
                <a16:creationId xmlns:a16="http://schemas.microsoft.com/office/drawing/2014/main" id="{9C2711F8-5213-1D5B-5A80-FFA3AF4C5498}"/>
              </a:ext>
            </a:extLst>
          </p:cNvPr>
          <p:cNvSpPr/>
          <p:nvPr/>
        </p:nvSpPr>
        <p:spPr>
          <a:xfrm>
            <a:off x="8911279" y="5094357"/>
            <a:ext cx="465442" cy="707886"/>
          </a:xfrm>
          <a:prstGeom prst="chevron">
            <a:avLst/>
          </a:prstGeom>
          <a:solidFill>
            <a:srgbClr val="4B745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29983B1-062E-B587-0576-7D51E44C1F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1852"/>
          <a:stretch/>
        </p:blipFill>
        <p:spPr>
          <a:xfrm>
            <a:off x="826872" y="2136593"/>
            <a:ext cx="8084407" cy="77932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E15C3E3-B734-9623-4B82-BF6F305297BC}"/>
              </a:ext>
            </a:extLst>
          </p:cNvPr>
          <p:cNvSpPr txBox="1"/>
          <p:nvPr/>
        </p:nvSpPr>
        <p:spPr>
          <a:xfrm>
            <a:off x="10287000" y="6586835"/>
            <a:ext cx="1371600" cy="461665"/>
          </a:xfrm>
          <a:prstGeom prst="rect">
            <a:avLst/>
          </a:prstGeom>
          <a:solidFill>
            <a:srgbClr val="1C7CC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</a:rPr>
              <a:t>QUIZ 2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898EBAC-9A8D-7602-D88F-50A23C281FB7}"/>
              </a:ext>
            </a:extLst>
          </p:cNvPr>
          <p:cNvSpPr txBox="1"/>
          <p:nvPr/>
        </p:nvSpPr>
        <p:spPr>
          <a:xfrm>
            <a:off x="8532842" y="7227077"/>
            <a:ext cx="4879916" cy="923330"/>
          </a:xfrm>
          <a:prstGeom prst="rect">
            <a:avLst/>
          </a:prstGeom>
          <a:solidFill>
            <a:srgbClr val="1C7CC0"/>
          </a:solidFill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fully connected layer</a:t>
            </a:r>
            <a:r>
              <a:rPr kumimoji="1" lang="ko-KR" altLang="en-US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에 전달하기 위해 </a:t>
            </a:r>
            <a:endParaRPr kumimoji="1" lang="en-US" altLang="ko-KR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 algn="ctr"/>
            <a:r>
              <a:rPr kumimoji="1" lang="ko-KR" altLang="en-US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이미지 형태의 데이터를 배열 형태로 변환해주었을 때 처음 입력 데이터의 크기는</a:t>
            </a:r>
            <a:r>
              <a:rPr kumimoji="1" lang="en-US" altLang="ko-KR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?</a:t>
            </a:r>
            <a:endParaRPr kumimoji="1" lang="ko-Kore-KR" altLang="en-US" dirty="0">
              <a:solidFill>
                <a:schemeClr val="bg1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85807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CNN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실습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- </a:t>
            </a:r>
            <a:r>
              <a:rPr kumimoji="1" lang="en-US" altLang="ko-KR" sz="4000" dirty="0" err="1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fashion_mnist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데이터셋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A0D322-B836-75FD-4145-A8D0228D681A}"/>
              </a:ext>
            </a:extLst>
          </p:cNvPr>
          <p:cNvSpPr/>
          <p:nvPr/>
        </p:nvSpPr>
        <p:spPr>
          <a:xfrm>
            <a:off x="530284" y="2246002"/>
            <a:ext cx="17148116" cy="732441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EE7F-6EB6-B980-6110-DE29832FAE25}"/>
              </a:ext>
            </a:extLst>
          </p:cNvPr>
          <p:cNvSpPr txBox="1"/>
          <p:nvPr/>
        </p:nvSpPr>
        <p:spPr>
          <a:xfrm>
            <a:off x="682487" y="2476500"/>
            <a:ext cx="1722451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num_epochs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5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count = 0</a:t>
            </a:r>
          </a:p>
          <a:p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loss_list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[]</a:t>
            </a:r>
          </a:p>
          <a:p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iteration_list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[]</a:t>
            </a:r>
          </a:p>
          <a:p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accuracy_list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[]</a:t>
            </a:r>
          </a:p>
          <a:p>
            <a:endParaRPr kumimoji="1" lang="en-US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predictions_list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[]</a:t>
            </a:r>
          </a:p>
          <a:p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labels_list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= []</a:t>
            </a:r>
          </a:p>
          <a:p>
            <a:endParaRPr kumimoji="1" lang="en-US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for epoch in range(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num_epochs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):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for images, labels in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train_loader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images, labels = images.to(device), labels.to(device)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train = Variable(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images.view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(100, 1, 28, 28))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</a:t>
            </a:r>
            <a:r>
              <a:rPr kumimoji="1" lang="en-US" altLang="ko-KR" sz="2000" dirty="0" err="1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Autograd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는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Variable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을 사용해서 역전파를 위한 미분 값을 자동으로 계산해줌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labels = Variable(labels)                                                        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받아온 이미지를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batch 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사이즈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100, 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입력 채널 수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1, 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데이터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28 x 28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로 설정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outputs = model(train)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loss = criterion(outputs, labels)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optimizer.zero_grad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기울기를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0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으로 설정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loss.backward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</a:t>
            </a:r>
            <a:r>
              <a:rPr kumimoji="1" lang="ko-KR" altLang="en-US" sz="2000" dirty="0" err="1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텐서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.backward()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를 호출하면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연산에 연결된 각 </a:t>
            </a:r>
            <a:r>
              <a:rPr kumimoji="1" lang="ko-KR" altLang="en-US" sz="2000" dirty="0" err="1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텐서들의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미분 값을 계산하여 각 </a:t>
            </a:r>
            <a:r>
              <a:rPr kumimoji="1" lang="ko-KR" altLang="en-US" sz="2000" dirty="0" err="1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텐서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객체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.grad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에 저장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optimizer.step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()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count +=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5CE63-BDF6-962A-3996-EBE7AEB5B815}"/>
              </a:ext>
            </a:extLst>
          </p:cNvPr>
          <p:cNvSpPr txBox="1"/>
          <p:nvPr/>
        </p:nvSpPr>
        <p:spPr>
          <a:xfrm>
            <a:off x="530284" y="1722196"/>
            <a:ext cx="487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모델학습 및 성능 평가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0299874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CNN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실습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- </a:t>
            </a:r>
            <a:r>
              <a:rPr kumimoji="1" lang="en-US" altLang="ko-KR" sz="4000" dirty="0" err="1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fashion_mnist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데이터셋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4A0D322-B836-75FD-4145-A8D0228D681A}"/>
              </a:ext>
            </a:extLst>
          </p:cNvPr>
          <p:cNvSpPr/>
          <p:nvPr/>
        </p:nvSpPr>
        <p:spPr>
          <a:xfrm>
            <a:off x="530284" y="2281074"/>
            <a:ext cx="17148116" cy="66724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02EE7F-6EB6-B980-6110-DE29832FAE25}"/>
              </a:ext>
            </a:extLst>
          </p:cNvPr>
          <p:cNvSpPr txBox="1"/>
          <p:nvPr/>
        </p:nvSpPr>
        <p:spPr>
          <a:xfrm>
            <a:off x="682487" y="2477036"/>
            <a:ext cx="17224514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if not (count % 50):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count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를 </a:t>
            </a: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50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으로 나누었을 때 나머지가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0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 아니라면 실행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total = 0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correct = 0        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for images, labels in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test_loader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: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    images, labels = images.to(device), labels.to(device)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labels_list.append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(labels)            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    test = Variable(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images.view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(100, 1, 28, 28))            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    outputs = model(test)            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    predictions 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torch.max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(outputs, 1)[1].to(device)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predictions_list.append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(predictions)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    correct += (predictions == labels).sum()            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    total +=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len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(labels)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accuracy = correct * 100 / total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loss_list.append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loss.data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)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iteration_list.append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(count)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accuracy_list.append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(accuracy)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</a:t>
            </a: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if not (count % 500):   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----- count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를 </a:t>
            </a:r>
            <a:r>
              <a:rPr kumimoji="1" lang="en-US" altLang="ko-KR" sz="2000" dirty="0">
                <a:solidFill>
                  <a:srgbClr val="1C7CC0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500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으로 나누었을 때 나머지가 </a:t>
            </a:r>
            <a:r>
              <a:rPr kumimoji="1" lang="en-US" altLang="ko-KR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0</a:t>
            </a:r>
            <a:r>
              <a:rPr kumimoji="1" lang="ko-KR" altLang="en-US" sz="2000" dirty="0">
                <a:solidFill>
                  <a:srgbClr val="4B7455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이 아니라면 실행</a:t>
            </a:r>
            <a:endParaRPr kumimoji="1" lang="en-US" altLang="en-US" sz="2000" dirty="0">
              <a:solidFill>
                <a:srgbClr val="4B7455"/>
              </a:solidFill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                  print("Iteration: {}, Loss: {}, Accuracy: {}%".format(count, </a:t>
            </a:r>
            <a:r>
              <a:rPr kumimoji="1" lang="en-US" altLang="en-US" sz="20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loss.data</a:t>
            </a:r>
            <a:r>
              <a:rPr kumimoji="1" lang="en-US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, accuracy))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115CE63-BDF6-962A-3996-EBE7AEB5B815}"/>
              </a:ext>
            </a:extLst>
          </p:cNvPr>
          <p:cNvSpPr txBox="1"/>
          <p:nvPr/>
        </p:nvSpPr>
        <p:spPr>
          <a:xfrm>
            <a:off x="530284" y="1722196"/>
            <a:ext cx="487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모델학습 및 성능 평가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921662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CNN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실습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- </a:t>
            </a:r>
            <a:r>
              <a:rPr kumimoji="1" lang="en-US" altLang="ko-KR" sz="4000" dirty="0" err="1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fashion_mnist</a:t>
            </a:r>
            <a:r>
              <a:rPr kumimoji="1" lang="en-US" altLang="ko-KR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 </a:t>
            </a:r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데이터셋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C30DB7F-2EC5-426B-2AF7-ED2576CCCDE5}"/>
              </a:ext>
            </a:extLst>
          </p:cNvPr>
          <p:cNvGrpSpPr/>
          <p:nvPr/>
        </p:nvGrpSpPr>
        <p:grpSpPr>
          <a:xfrm>
            <a:off x="530284" y="2455100"/>
            <a:ext cx="17452916" cy="3679000"/>
            <a:chOff x="525521" y="6837493"/>
            <a:chExt cx="17452916" cy="2401684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4993A15-E30A-B8B5-E0F9-BFDD21EA1C3D}"/>
                </a:ext>
              </a:extLst>
            </p:cNvPr>
            <p:cNvSpPr/>
            <p:nvPr/>
          </p:nvSpPr>
          <p:spPr>
            <a:xfrm>
              <a:off x="525521" y="6837493"/>
              <a:ext cx="17148116" cy="2232526"/>
            </a:xfrm>
            <a:prstGeom prst="rect">
              <a:avLst/>
            </a:prstGeom>
            <a:solidFill>
              <a:srgbClr val="4B745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0AF5A9D-73DA-3D7B-E505-CD9F3977E4E0}"/>
                </a:ext>
              </a:extLst>
            </p:cNvPr>
            <p:cNvSpPr txBox="1"/>
            <p:nvPr/>
          </p:nvSpPr>
          <p:spPr>
            <a:xfrm>
              <a:off x="681037" y="6908468"/>
              <a:ext cx="15697200" cy="2641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kumimoji="1" lang="ko-Kore-KR" altLang="en-US" sz="24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5B11943-0A18-5554-9134-915EF7526A6D}"/>
                </a:ext>
              </a:extLst>
            </p:cNvPr>
            <p:cNvSpPr txBox="1"/>
            <p:nvPr/>
          </p:nvSpPr>
          <p:spPr>
            <a:xfrm>
              <a:off x="677724" y="6921056"/>
              <a:ext cx="17300713" cy="23181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kumimoji="1" lang="en-US" altLang="ko-KR" sz="2000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[output]</a:t>
              </a:r>
              <a:endParaRPr kumimoji="1" lang="en-US" altLang="en-US" sz="2000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Iteration: 500, Loss: 0.5002515912055969, Accuracy: 88.23999786376953%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Iteration: 1000, Loss: 0.3463703393936157, Accuracy: 87.66000366210938%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Iteration: 1500, Loss: 0.35173434019088745, Accuracy: 88.05000305175781%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Iteration: 2000, Loss: 0.18089939653873444, Accuracy: 88.4800033569336%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Iteration: 2500, Loss: 0.19439542293548584, Accuracy: 89.19999694824219%</a:t>
              </a:r>
            </a:p>
            <a:p>
              <a:pPr>
                <a:lnSpc>
                  <a:spcPct val="150000"/>
                </a:lnSpc>
              </a:pPr>
              <a:r>
                <a:rPr kumimoji="1" lang="en-US" altLang="en-US" dirty="0">
                  <a:solidFill>
                    <a:schemeClr val="bg1"/>
                  </a:solidFill>
                  <a:latin typeface="ONE 모바일고딕 OTF Regular" panose="00000500000000000000" pitchFamily="50" charset="-127"/>
                  <a:ea typeface="ONE 모바일고딕 OTF Regular" panose="00000500000000000000" pitchFamily="50" charset="-127"/>
                </a:rPr>
                <a:t>Iteration: 3000, Loss: 0.2087421864271164, Accuracy: 90.30000305175781%)</a:t>
              </a:r>
              <a:endParaRPr kumimoji="1" lang="ko-Kore-KR" altLang="en-US" dirty="0">
                <a:solidFill>
                  <a:schemeClr val="bg1"/>
                </a:solidFill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DA83CE1-B2B6-84CC-8E89-7DB20DBD2FE1}"/>
              </a:ext>
            </a:extLst>
          </p:cNvPr>
          <p:cNvSpPr txBox="1"/>
          <p:nvPr/>
        </p:nvSpPr>
        <p:spPr>
          <a:xfrm>
            <a:off x="530284" y="1722196"/>
            <a:ext cx="48799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모델학습 및 성능 평가</a:t>
            </a:r>
            <a:endParaRPr kumimoji="1" lang="ko-Kore-KR" altLang="en-US" sz="20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5451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AB9C042D-9643-E888-E50F-F7D0CDAAA59A}"/>
              </a:ext>
            </a:extLst>
          </p:cNvPr>
          <p:cNvSpPr txBox="1"/>
          <p:nvPr/>
        </p:nvSpPr>
        <p:spPr>
          <a:xfrm>
            <a:off x="530285" y="681514"/>
            <a:ext cx="107442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ko-KR" altLang="en-US" sz="4000" dirty="0">
                <a:solidFill>
                  <a:srgbClr val="4B7455"/>
                </a:solidFill>
                <a:latin typeface="ONE 모바일고딕 OTF Bold" panose="00000800000000000000" pitchFamily="50" charset="-127"/>
                <a:ea typeface="ONE 모바일고딕 OTF Bold" panose="00000800000000000000" pitchFamily="50" charset="-127"/>
              </a:rPr>
              <a:t>참고자료</a:t>
            </a:r>
            <a:endParaRPr kumimoji="1" lang="ko-Kore-KR" altLang="en-US" sz="4000" dirty="0">
              <a:solidFill>
                <a:srgbClr val="4B7455"/>
              </a:solidFill>
              <a:latin typeface="ONE 모바일고딕 OTF Bold" panose="00000800000000000000" pitchFamily="50" charset="-127"/>
              <a:ea typeface="ONE 모바일고딕 OTF Bold" panose="00000800000000000000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33BA89-7765-BC4F-7C13-8BFE2311CF7B}"/>
              </a:ext>
            </a:extLst>
          </p:cNvPr>
          <p:cNvSpPr txBox="1"/>
          <p:nvPr/>
        </p:nvSpPr>
        <p:spPr>
          <a:xfrm>
            <a:off x="530284" y="2014835"/>
            <a:ext cx="11204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https://www.youtube.com/watch?v=KuXjwB4LzSA&amp;t=438s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en-US" altLang="ko-KR" sz="2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https://www.youtube.com/@LeeJoonseok</a:t>
            </a:r>
            <a:endParaRPr kumimoji="1" lang="en-US" altLang="ko-KR" sz="2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kumimoji="1" lang="ko-KR" altLang="en-US" sz="2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딥러닝 </a:t>
            </a:r>
            <a:r>
              <a:rPr kumimoji="1" lang="ko-KR" altLang="en-US" sz="2400" dirty="0" err="1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파이토치</a:t>
            </a:r>
            <a:r>
              <a:rPr kumimoji="1" lang="ko-KR" altLang="en-US" sz="2400" dirty="0">
                <a:latin typeface="ONE 모바일고딕 OTF Regular" panose="00000500000000000000" pitchFamily="50" charset="-127"/>
                <a:ea typeface="ONE 모바일고딕 OTF Regular" panose="00000500000000000000" pitchFamily="50" charset="-127"/>
              </a:rPr>
              <a:t> 교과서</a:t>
            </a:r>
            <a:endParaRPr kumimoji="1" lang="ko-Kore-KR" altLang="en-US" sz="2400" dirty="0">
              <a:latin typeface="ONE 모바일고딕 OTF Regular" panose="00000500000000000000" pitchFamily="50" charset="-127"/>
              <a:ea typeface="ONE 모바일고딕 OTF Regular" panose="000005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337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 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등장배경</a:t>
            </a:r>
            <a:endParaRPr lang="en-US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6146" name="Picture 2" descr="machine learning - What is the role of &quot;Flatten&quot; in Keras? - Stack Overflow">
            <a:extLst>
              <a:ext uri="{FF2B5EF4-FFF2-40B4-BE49-F238E27FC236}">
                <a16:creationId xmlns:a16="http://schemas.microsoft.com/office/drawing/2014/main" id="{DAF4ECC8-C312-30CE-AA0D-108C9DAB41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893" y="2227142"/>
            <a:ext cx="8096250" cy="645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26">
            <a:extLst>
              <a:ext uri="{FF2B5EF4-FFF2-40B4-BE49-F238E27FC236}">
                <a16:creationId xmlns:a16="http://schemas.microsoft.com/office/drawing/2014/main" id="{C9CB03DC-1871-0C02-B0F2-A83A122AAEDA}"/>
              </a:ext>
            </a:extLst>
          </p:cNvPr>
          <p:cNvSpPr txBox="1"/>
          <p:nvPr/>
        </p:nvSpPr>
        <p:spPr>
          <a:xfrm>
            <a:off x="10210800" y="4671247"/>
            <a:ext cx="7315200" cy="95410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차원의 데이터를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차원으로 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flattening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하여 모든 픽셀에 가중치를 부여함</a:t>
            </a:r>
            <a:endParaRPr lang="en-US" altLang="ko-KR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5" name="Object 26">
            <a:extLst>
              <a:ext uri="{FF2B5EF4-FFF2-40B4-BE49-F238E27FC236}">
                <a16:creationId xmlns:a16="http://schemas.microsoft.com/office/drawing/2014/main" id="{81C11161-D0A6-ACF8-150A-F7658CDE50C0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fully connected</a:t>
            </a:r>
            <a:r>
              <a:rPr lang="ko-KR" altLang="en-US" sz="2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일때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단점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43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 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등장배경</a:t>
            </a:r>
            <a:endParaRPr lang="en-US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4100" name="Picture 4" descr="10x10: 샤르댕댕반려견 강아지 자외선 차단 고글 선글라스 렌즈교체형">
            <a:extLst>
              <a:ext uri="{FF2B5EF4-FFF2-40B4-BE49-F238E27FC236}">
                <a16:creationId xmlns:a16="http://schemas.microsoft.com/office/drawing/2014/main" id="{19822A9E-3A69-B2FF-E6A8-C5FDB35170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1460" y="3003598"/>
            <a:ext cx="4664451" cy="4664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343432F2-8A5F-0FEA-72E7-1C1E24954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9631" y="2335127"/>
            <a:ext cx="3468540" cy="237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강아지 분양 시 키우기 쉬운 말티즈, 토이푸들, 비숑프리제 - 데일리시큐">
            <a:extLst>
              <a:ext uri="{FF2B5EF4-FFF2-40B4-BE49-F238E27FC236}">
                <a16:creationId xmlns:a16="http://schemas.microsoft.com/office/drawing/2014/main" id="{C25C2A3D-B992-9F5B-8AAF-D415AA453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243" y="2335127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5760832A-8132-6157-0722-E912A05AF2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115" y="5486541"/>
            <a:ext cx="4559612" cy="3039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BAA1CC88-23BC-304D-5712-788CB098A7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776" y="5987306"/>
            <a:ext cx="3378044" cy="2533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627B2638-231A-198F-8EBB-3E3AD0FA0D14}"/>
              </a:ext>
            </a:extLst>
          </p:cNvPr>
          <p:cNvSpPr/>
          <p:nvPr/>
        </p:nvSpPr>
        <p:spPr>
          <a:xfrm>
            <a:off x="9915401" y="5002127"/>
            <a:ext cx="1600200" cy="914400"/>
          </a:xfrm>
          <a:prstGeom prst="rightArrow">
            <a:avLst/>
          </a:prstGeom>
          <a:solidFill>
            <a:srgbClr val="456B4F"/>
          </a:solidFill>
          <a:ln>
            <a:solidFill>
              <a:srgbClr val="456B4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Object 26">
            <a:extLst>
              <a:ext uri="{FF2B5EF4-FFF2-40B4-BE49-F238E27FC236}">
                <a16:creationId xmlns:a16="http://schemas.microsoft.com/office/drawing/2014/main" id="{3EB75F32-9A4B-5FB3-A580-1E9AFC1BC59F}"/>
              </a:ext>
            </a:extLst>
          </p:cNvPr>
          <p:cNvSpPr txBox="1"/>
          <p:nvPr/>
        </p:nvSpPr>
        <p:spPr>
          <a:xfrm>
            <a:off x="3222509" y="9048818"/>
            <a:ext cx="11789181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주어진 이미지에만 너무 학습하여 조금의 변화만 주어도 예측해내지 못함</a:t>
            </a:r>
            <a:endParaRPr lang="en-US" altLang="ko-KR" sz="28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Object 26">
            <a:extLst>
              <a:ext uri="{FF2B5EF4-FFF2-40B4-BE49-F238E27FC236}">
                <a16:creationId xmlns:a16="http://schemas.microsoft.com/office/drawing/2014/main" id="{8A114046-2263-0387-C1D2-9BDA1884D7B7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모든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layer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가 </a:t>
            </a:r>
            <a:r>
              <a:rPr lang="en-US" altLang="ko-KR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fully connected</a:t>
            </a:r>
            <a:r>
              <a:rPr lang="ko-KR" altLang="en-US" sz="2200" b="1" dirty="0" err="1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일때</a:t>
            </a:r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단점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9652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0" y="0"/>
              <a:ext cx="2803150" cy="2803150"/>
              <a:chOff x="0" y="0"/>
              <a:chExt cx="2803150" cy="2803150"/>
            </a:xfrm>
          </p:grpSpPr>
          <p:pic>
            <p:nvPicPr>
              <p:cNvPr id="4" name="Object 3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3" name="그룹 1003"/>
            <p:cNvGrpSpPr/>
            <p:nvPr/>
          </p:nvGrpSpPr>
          <p:grpSpPr>
            <a:xfrm>
              <a:off x="0" y="7482565"/>
              <a:ext cx="2803150" cy="2803150"/>
              <a:chOff x="0" y="7482565"/>
              <a:chExt cx="2803150" cy="280315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0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15482565" y="0"/>
              <a:ext cx="2803150" cy="2803150"/>
              <a:chOff x="15482565" y="0"/>
              <a:chExt cx="2803150" cy="280315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0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5482565" y="7482565"/>
              <a:ext cx="2803150" cy="2803150"/>
              <a:chOff x="15482565" y="7482565"/>
              <a:chExt cx="2803150" cy="280315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15482565" y="7482565"/>
                <a:ext cx="2803150" cy="2803150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37102" y="138358"/>
              <a:ext cx="18011511" cy="10008999"/>
              <a:chOff x="137102" y="138358"/>
              <a:chExt cx="18011511" cy="10008999"/>
            </a:xfrm>
          </p:grpSpPr>
          <p:pic>
            <p:nvPicPr>
              <p:cNvPr id="16" name="Object 15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-8868654" y="-4866142"/>
                <a:ext cx="36023022" cy="20017998"/>
              </a:xfrm>
              <a:prstGeom prst="rect">
                <a:avLst/>
              </a:prstGeom>
            </p:spPr>
          </p:pic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37102" y="138358"/>
                <a:ext cx="18011511" cy="10008999"/>
              </a:xfrm>
              <a:prstGeom prst="rect">
                <a:avLst/>
              </a:prstGeom>
            </p:spPr>
          </p:pic>
        </p:grpSp>
      </p:grpSp>
      <p:sp>
        <p:nvSpPr>
          <p:cNvPr id="2" name="Object 26">
            <a:extLst>
              <a:ext uri="{FF2B5EF4-FFF2-40B4-BE49-F238E27FC236}">
                <a16:creationId xmlns:a16="http://schemas.microsoft.com/office/drawing/2014/main" id="{1D5E4B93-0D3E-3071-29D9-D243886C9235}"/>
              </a:ext>
            </a:extLst>
          </p:cNvPr>
          <p:cNvSpPr txBox="1"/>
          <p:nvPr/>
        </p:nvSpPr>
        <p:spPr>
          <a:xfrm>
            <a:off x="-228600" y="658481"/>
            <a:ext cx="4621687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CNN </a:t>
            </a:r>
            <a:r>
              <a:rPr lang="ko-KR" altLang="en-US" sz="2800" b="1" dirty="0">
                <a:solidFill>
                  <a:srgbClr val="486F5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등장배경</a:t>
            </a:r>
            <a:endParaRPr lang="en-US" sz="2800" b="1" dirty="0">
              <a:solidFill>
                <a:srgbClr val="486F5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" name="Object 26">
            <a:extLst>
              <a:ext uri="{FF2B5EF4-FFF2-40B4-BE49-F238E27FC236}">
                <a16:creationId xmlns:a16="http://schemas.microsoft.com/office/drawing/2014/main" id="{10DE603C-B461-8621-A21D-8CF565FDEF05}"/>
              </a:ext>
            </a:extLst>
          </p:cNvPr>
          <p:cNvSpPr txBox="1"/>
          <p:nvPr/>
        </p:nvSpPr>
        <p:spPr>
          <a:xfrm>
            <a:off x="871169" y="1494841"/>
            <a:ext cx="9067800" cy="43088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2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인간의 시신경</a:t>
            </a:r>
            <a:endParaRPr lang="en-US" altLang="ko-KR" sz="2200" b="1" dirty="0"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7170" name="Picture 2" descr="CNN의 등장과 발전 과정 - 1 (LeNet, AlexNet, GoogleNet)">
            <a:extLst>
              <a:ext uri="{FF2B5EF4-FFF2-40B4-BE49-F238E27FC236}">
                <a16:creationId xmlns:a16="http://schemas.microsoft.com/office/drawing/2014/main" id="{A58CABBE-AD96-738E-5573-D7435F1D5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399" y="2941508"/>
            <a:ext cx="6459741" cy="4259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bject 26">
            <a:extLst>
              <a:ext uri="{FF2B5EF4-FFF2-40B4-BE49-F238E27FC236}">
                <a16:creationId xmlns:a16="http://schemas.microsoft.com/office/drawing/2014/main" id="{E48B28C5-4A53-ABC1-C67F-4755B1850CD8}"/>
              </a:ext>
            </a:extLst>
          </p:cNvPr>
          <p:cNvSpPr txBox="1"/>
          <p:nvPr/>
        </p:nvSpPr>
        <p:spPr>
          <a:xfrm>
            <a:off x="8725471" y="4318661"/>
            <a:ext cx="8836096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시신경은 사진의 모든 정보를 저장하는 것이 아닌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</a:p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사진을 인식하는데 주요한 영역을 부분적으로 받아들임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 </a:t>
            </a:r>
          </a:p>
          <a:p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즉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시야의 일부 범위안에 있는 시각 자극에만 반응한다</a:t>
            </a:r>
            <a:r>
              <a:rPr lang="en-US" altLang="ko-KR" sz="2800" b="1" dirty="0"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07931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1208</TotalTime>
  <Words>3700</Words>
  <Application>Microsoft Office PowerPoint</Application>
  <PresentationFormat>사용자 지정</PresentationFormat>
  <Paragraphs>442</Paragraphs>
  <Slides>69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82" baseType="lpstr">
      <vt:lpstr>Arial</vt:lpstr>
      <vt:lpstr>ONE 모바일고딕 Title OTF</vt:lpstr>
      <vt:lpstr>Consolas</vt:lpstr>
      <vt:lpstr>KoPub돋움체 Medium</vt:lpstr>
      <vt:lpstr>ONE 모바일고딕 OTF Bold</vt:lpstr>
      <vt:lpstr>KoPubWorld돋움체 Medium</vt:lpstr>
      <vt:lpstr>맑은 고딕</vt:lpstr>
      <vt:lpstr>Calibri</vt:lpstr>
      <vt:lpstr>ONE 모바일고딕 OTF Regular</vt:lpstr>
      <vt:lpstr>KoPubWorld돋움체 Bold</vt:lpstr>
      <vt:lpstr>Cambria Math</vt:lpstr>
      <vt:lpstr>KoPubWorld돋움체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김지원</cp:lastModifiedBy>
  <cp:revision>52</cp:revision>
  <dcterms:created xsi:type="dcterms:W3CDTF">2023-09-07T15:29:55Z</dcterms:created>
  <dcterms:modified xsi:type="dcterms:W3CDTF">2024-02-01T11:40:42Z</dcterms:modified>
</cp:coreProperties>
</file>